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77" r:id="rId2"/>
    <p:sldId id="296" r:id="rId3"/>
    <p:sldId id="287" r:id="rId4"/>
    <p:sldId id="288" r:id="rId5"/>
    <p:sldId id="289" r:id="rId6"/>
    <p:sldId id="290" r:id="rId7"/>
    <p:sldId id="259" r:id="rId8"/>
    <p:sldId id="285" r:id="rId9"/>
    <p:sldId id="278" r:id="rId10"/>
    <p:sldId id="291" r:id="rId11"/>
    <p:sldId id="292" r:id="rId12"/>
    <p:sldId id="275" r:id="rId13"/>
    <p:sldId id="293" r:id="rId14"/>
    <p:sldId id="294" r:id="rId15"/>
    <p:sldId id="283" r:id="rId16"/>
    <p:sldId id="271" r:id="rId17"/>
    <p:sldId id="295" r:id="rId18"/>
    <p:sldId id="270" r:id="rId19"/>
    <p:sldId id="280" r:id="rId20"/>
    <p:sldId id="281" r:id="rId21"/>
    <p:sldId id="318" r:id="rId22"/>
    <p:sldId id="273" r:id="rId23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ngVan" initials="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0AA2"/>
    <a:srgbClr val="A31D93"/>
    <a:srgbClr val="A0208E"/>
    <a:srgbClr val="0099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howGuides="1">
      <p:cViewPr varScale="1">
        <p:scale>
          <a:sx n="51" d="100"/>
          <a:sy n="51" d="100"/>
        </p:scale>
        <p:origin x="140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65F2076-AE5E-4F88-AAF1-E1B625EF19D1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05/12/2021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 eaLnBrk="1" hangingPunct="1">
              <a:buNone/>
            </a:pPr>
            <a:fld id="{9A0DB2DC-4C9A-4742-B13C-FB6460FD3503}" type="slidenum">
              <a:rPr lang="en-GB" altLang="x-none" sz="1200" dirty="0">
                <a:latin typeface="Calibri" panose="020F0502020204030204" pitchFamily="34" charset="0"/>
              </a:rPr>
              <a:t>‹#›</a:t>
            </a:fld>
            <a:endParaRPr lang="en-GB" altLang="x-none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dirty="0"/>
          </a:p>
        </p:txBody>
      </p:sp>
      <p:sp>
        <p:nvSpPr>
          <p:cNvPr id="34820" name="Slide Number Placeholder 3"/>
          <p:cNvSpPr txBox="1">
            <a:spLocks noGrp="1"/>
          </p:cNvSpPr>
          <p:nvPr>
            <p:ph type="sldNum" sz="quarter"/>
          </p:nvPr>
        </p:nvSpPr>
        <p:spPr bwMode="auto">
          <a:noFill/>
          <a:ln>
            <a:noFill/>
            <a:miter lim="800000"/>
          </a:ln>
        </p:spPr>
        <p:txBody>
          <a:bodyPr wrap="square" lIns="91440" tIns="45720" rIns="91440" bIns="45720" numCol="1" rtlCol="0" anchor="b" anchorCtr="0" compatLnSpc="1"/>
          <a:lstStyle/>
          <a:p>
            <a:pPr lvl="0" algn="r" eaLnBrk="1" hangingPunct="1"/>
            <a:fld id="{9A0DB2DC-4C9A-4742-B13C-FB6460FD3503}" type="slidenum">
              <a:rPr lang="en-GB" altLang="x-none" sz="1200" dirty="0">
                <a:latin typeface="Calibri" panose="020F0502020204030204" pitchFamily="34" charset="0"/>
              </a:rPr>
              <a:t>17</a:t>
            </a:fld>
            <a:endParaRPr lang="en-GB" altLang="x-none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15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7778E6-46A1-41C0-951A-88CBF68BBB03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05/12/2021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8229600" y="6473825"/>
            <a:ext cx="758825" cy="247650"/>
          </a:xfrm>
          <a:prstGeom prst="rect">
            <a:avLst/>
          </a:prstGeom>
        </p:spPr>
        <p:txBody>
          <a:bodyPr vert="horz"/>
          <a:lstStyle/>
          <a:p>
            <a:pPr algn="r">
              <a:buNone/>
            </a:pPr>
            <a:fld id="{9A0DB2DC-4C9A-4742-B13C-FB6460FD3503}" type="slidenum">
              <a:rPr lang="en-GB" altLang="x-none" dirty="0">
                <a:latin typeface="Franklin Gothic Book" panose="020B0503020102020204" pitchFamily="34" charset="0"/>
              </a:rPr>
              <a:t>‹#›</a:t>
            </a:fld>
            <a:endParaRPr lang="en-GB" altLang="x-none" dirty="0"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24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C1B51BD-1EB8-4408-B80C-EA67B3648813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05/12/2021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ooter Placeholder 18"/>
          <p:cNvSpPr>
            <a:spLocks noGrp="1"/>
          </p:cNvSpPr>
          <p:nvPr>
            <p:ph type="ftr" sz="quarter" idx="3"/>
          </p:nvPr>
        </p:nvSpPr>
        <p:spPr>
          <a:xfrm>
            <a:off x="3581400" y="76200"/>
            <a:ext cx="2895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473825"/>
            <a:ext cx="758825" cy="247650"/>
          </a:xfrm>
          <a:prstGeom prst="rect">
            <a:avLst/>
          </a:prstGeom>
        </p:spPr>
        <p:txBody>
          <a:bodyPr vert="horz"/>
          <a:lstStyle/>
          <a:p>
            <a:pPr algn="r">
              <a:buNone/>
            </a:pPr>
            <a:fld id="{9A0DB2DC-4C9A-4742-B13C-FB6460FD3503}" type="slidenum">
              <a:rPr lang="en-GB" altLang="x-none" dirty="0">
                <a:latin typeface="Franklin Gothic Book" panose="020B0503020102020204" pitchFamily="34" charset="0"/>
              </a:rPr>
              <a:t>‹#›</a:t>
            </a:fld>
            <a:endParaRPr lang="en-GB" altLang="x-none" dirty="0"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Date Placeholder 18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E2BD6-B363-4A23-9C17-3FCCFCD78998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05/12/2021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/>
          <a:p>
            <a:pPr algn="r">
              <a:buNone/>
            </a:pPr>
            <a:fld id="{9A0DB2DC-4C9A-4742-B13C-FB6460FD3503}" type="slidenum">
              <a:rPr lang="en-GB" altLang="x-none" dirty="0">
                <a:latin typeface="Franklin Gothic Book" panose="020B0503020102020204" pitchFamily="34" charset="0"/>
              </a:rPr>
              <a:t>‹#›</a:t>
            </a:fld>
            <a:endParaRPr lang="en-GB" altLang="x-none" dirty="0">
              <a:latin typeface="Franklin Gothic Book" panose="020B0503020102020204" pitchFamily="34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788631-E4F0-4B10-B114-54695068BB47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05/12/2021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GB" altLang="x-none" dirty="0"/>
              <a:t>‹#›</a:t>
            </a:fld>
            <a:endParaRPr lang="en-GB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2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32C2372-AAAE-4EE8-979E-ED696E266DCD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05/12/2021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4"/>
          </p:nvPr>
        </p:nvSpPr>
        <p:spPr>
          <a:xfrm>
            <a:off x="8229600" y="6477000"/>
            <a:ext cx="762000" cy="247650"/>
          </a:xfrm>
          <a:prstGeom prst="rect">
            <a:avLst/>
          </a:prstGeom>
        </p:spPr>
        <p:txBody>
          <a:bodyPr vert="horz"/>
          <a:lstStyle/>
          <a:p>
            <a:pPr algn="r">
              <a:buNone/>
            </a:pPr>
            <a:fld id="{9A0DB2DC-4C9A-4742-B13C-FB6460FD3503}" type="slidenum">
              <a:rPr lang="en-GB" altLang="x-none" dirty="0">
                <a:latin typeface="Franklin Gothic Book" panose="020B0503020102020204" pitchFamily="34" charset="0"/>
              </a:rPr>
              <a:t>‹#›</a:t>
            </a:fld>
            <a:endParaRPr lang="en-GB" altLang="x-none" dirty="0"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788631-E4F0-4B10-B114-54695068BB47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05/12/2021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GB" altLang="x-none" dirty="0"/>
              <a:t>‹#›</a:t>
            </a:fld>
            <a:endParaRPr lang="en-GB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2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A1A93B-5DFF-4341-AD48-3BF7EF1EA90E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05/12/2021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ooter Placeholder 23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/>
          <a:p>
            <a:pPr algn="r">
              <a:buNone/>
            </a:pPr>
            <a:fld id="{9A0DB2DC-4C9A-4742-B13C-FB6460FD3503}" type="slidenum">
              <a:rPr lang="en-GB" altLang="x-none" dirty="0">
                <a:latin typeface="Franklin Gothic Book" panose="020B0503020102020204" pitchFamily="34" charset="0"/>
              </a:rPr>
              <a:t>‹#›</a:t>
            </a:fld>
            <a:endParaRPr lang="en-GB" altLang="x-none" dirty="0"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24"/>
          <p:cNvSpPr>
            <a:spLocks noGrp="1"/>
          </p:cNvSpPr>
          <p:nvPr>
            <p:ph type="dt" sz="half" idx="1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8145184-235E-497D-9470-FAD343E4DA7F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05/12/2021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Footer Placeholder 28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/>
          <a:p>
            <a:pPr algn="r">
              <a:buNone/>
            </a:pPr>
            <a:fld id="{9A0DB2DC-4C9A-4742-B13C-FB6460FD3503}" type="slidenum">
              <a:rPr lang="en-GB" altLang="x-none" dirty="0">
                <a:latin typeface="Franklin Gothic Book" panose="020B0503020102020204" pitchFamily="34" charset="0"/>
              </a:rPr>
              <a:t>‹#›</a:t>
            </a:fld>
            <a:endParaRPr lang="en-GB" altLang="x-none" dirty="0"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None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6"/>
          <p:cNvSpPr>
            <a:spLocks noGrp="1"/>
          </p:cNvSpPr>
          <p:nvPr>
            <p:ph type="dt" sz="half" idx="1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A6D6CD1-E904-421A-8FB9-3D326B051EC4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05/12/2021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30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/>
          <a:p>
            <a:pPr algn="r">
              <a:buNone/>
            </a:pPr>
            <a:fld id="{9A0DB2DC-4C9A-4742-B13C-FB6460FD3503}" type="slidenum">
              <a:rPr lang="en-GB" altLang="x-none" dirty="0">
                <a:latin typeface="Franklin Gothic Book" panose="020B0503020102020204" pitchFamily="34" charset="0"/>
              </a:rPr>
              <a:t>‹#›</a:t>
            </a:fld>
            <a:endParaRPr lang="en-GB" altLang="x-none" dirty="0"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788631-E4F0-4B10-B114-54695068BB47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05/12/2021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GB" altLang="x-none" dirty="0"/>
              <a:t>‹#›</a:t>
            </a:fld>
            <a:endParaRPr lang="en-GB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0B16224-DECD-4838-9712-3751FA1B8DD2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05/12/2021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/>
          <a:p>
            <a:pPr algn="r">
              <a:buNone/>
            </a:pPr>
            <a:fld id="{9A0DB2DC-4C9A-4742-B13C-FB6460FD3503}" type="slidenum">
              <a:rPr lang="en-GB" altLang="x-none" dirty="0">
                <a:latin typeface="Franklin Gothic Book" panose="020B0503020102020204" pitchFamily="34" charset="0"/>
              </a:rPr>
              <a:t>‹#›</a:t>
            </a:fld>
            <a:endParaRPr lang="en-GB" altLang="x-none" dirty="0"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/>
          <a:p>
            <a:pPr algn="r">
              <a:buNone/>
            </a:pPr>
            <a:fld id="{9A0DB2DC-4C9A-4742-B13C-FB6460FD3503}" type="slidenum">
              <a:rPr lang="en-US" dirty="0">
                <a:latin typeface="Franklin Gothic Book" panose="020B0503020102020204" pitchFamily="34" charset="0"/>
              </a:rPr>
              <a:t>‹#›</a:t>
            </a:fld>
            <a:endParaRPr lang="en-US" dirty="0"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3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788631-E4F0-4B10-B114-54695068BB47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05/12/2021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rgbClr val="D38E27"/>
                </a:solidFill>
                <a:latin typeface="Franklin Gothic Book" panose="020B050302010202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GB" altLang="x-none" dirty="0"/>
              <a:t>‹#›</a:t>
            </a:fld>
            <a:endParaRPr lang="en-GB" altLang="x-none" dirty="0">
              <a:latin typeface="Arial" panose="020B0604020202020204" pitchFamily="34" charset="0"/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8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7" descr="Picture 0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55"/>
            <a:ext cx="9144000" cy="6858000"/>
          </a:xfrm>
          <a:prstGeom prst="rect">
            <a:avLst/>
          </a:prstGeom>
          <a:solidFill>
            <a:srgbClr val="FAFCC8"/>
          </a:solidFill>
          <a:ln w="9525">
            <a:noFill/>
          </a:ln>
        </p:spPr>
      </p:pic>
      <p:sp>
        <p:nvSpPr>
          <p:cNvPr id="12291" name="Text Box 2"/>
          <p:cNvSpPr txBox="1"/>
          <p:nvPr/>
        </p:nvSpPr>
        <p:spPr>
          <a:xfrm>
            <a:off x="609600" y="1371600"/>
            <a:ext cx="3886200" cy="366713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endParaRPr dirty="0">
              <a:latin typeface=".VnTime" panose="020B7200000000000000" pitchFamily="34" charset="0"/>
            </a:endParaRPr>
          </a:p>
        </p:txBody>
      </p:sp>
      <p:sp>
        <p:nvSpPr>
          <p:cNvPr id="12292" name="WordArt 5"/>
          <p:cNvSpPr>
            <a:spLocks noTextEdit="1"/>
          </p:cNvSpPr>
          <p:nvPr/>
        </p:nvSpPr>
        <p:spPr>
          <a:xfrm>
            <a:off x="609600" y="1371600"/>
            <a:ext cx="7772400" cy="6324600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3"/>
              </a:avLst>
            </a:prstTxWarp>
            <a:normAutofit/>
          </a:bodyPr>
          <a:lstStyle/>
          <a:p>
            <a:pPr algn="ctr" eaLnBrk="0" hangingPunct="0"/>
            <a:r>
              <a:rPr lang="en-US" sz="4800">
                <a:ln w="19050" cap="flat" cmpd="sng">
                  <a:solidFill>
                    <a:srgbClr val="FF6600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0000FF"/>
                    </a:gs>
                    <a:gs pos="100000">
                      <a:srgbClr val="FF0000"/>
                    </a:gs>
                  </a:gsLst>
                  <a:lin ang="5400000" scaled="1"/>
                  <a:tileRect/>
                </a:gradFill>
                <a:effectLst>
                  <a:outerShdw dist="35921" dir="2699999" algn="ctr" rotWithShape="0">
                    <a:srgbClr val="990000"/>
                  </a:outerShdw>
                </a:effectLst>
                <a:latin typeface=".VnTime" panose="020B7200000000000000" pitchFamily="34" charset="0"/>
                <a:ea typeface=".VnTime" panose="020B7200000000000000" pitchFamily="34" charset="0"/>
              </a:rPr>
              <a:t>Chµo mõng c¸c em tham dự buổi học Online</a:t>
            </a:r>
          </a:p>
          <a:p>
            <a:pPr algn="ctr" eaLnBrk="0" hangingPunct="0"/>
            <a:endParaRPr lang="en-US" sz="4800">
              <a:ln w="19050" cap="flat" cmpd="sng">
                <a:solidFill>
                  <a:srgbClr val="FF6600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0000FF"/>
                  </a:gs>
                  <a:gs pos="100000">
                    <a:srgbClr val="FF0000"/>
                  </a:gs>
                </a:gsLst>
                <a:lin ang="5400000" scaled="1"/>
                <a:tileRect/>
              </a:gradFill>
              <a:effectLst>
                <a:outerShdw dist="35921" dir="2699999" algn="ctr" rotWithShape="0">
                  <a:srgbClr val="990000"/>
                </a:outerShdw>
              </a:effectLst>
              <a:latin typeface=".VnTime" panose="020B7200000000000000" pitchFamily="34" charset="0"/>
              <a:ea typeface=".VnTime" panose="020B7200000000000000" pitchFamily="34" charset="0"/>
            </a:endParaRPr>
          </a:p>
        </p:txBody>
      </p:sp>
      <p:sp>
        <p:nvSpPr>
          <p:cNvPr id="12293" name="Text Box 8"/>
          <p:cNvSpPr txBox="1"/>
          <p:nvPr/>
        </p:nvSpPr>
        <p:spPr>
          <a:xfrm>
            <a:off x="228600" y="5135563"/>
            <a:ext cx="1676400" cy="187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11700" dirty="0">
                <a:solidFill>
                  <a:srgbClr val="FFFF00"/>
                </a:solidFill>
                <a:latin typeface=".VnTime" panose="020B7200000000000000" pitchFamily="34" charset="0"/>
                <a:sym typeface="Wingdings" panose="05000000000000000000" pitchFamily="2" charset="2"/>
              </a:rPr>
              <a:t></a:t>
            </a:r>
          </a:p>
        </p:txBody>
      </p:sp>
      <p:sp>
        <p:nvSpPr>
          <p:cNvPr id="12294" name="Text Box 9"/>
          <p:cNvSpPr txBox="1"/>
          <p:nvPr/>
        </p:nvSpPr>
        <p:spPr>
          <a:xfrm>
            <a:off x="7543800" y="-274637"/>
            <a:ext cx="1676400" cy="187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11700" dirty="0">
                <a:solidFill>
                  <a:srgbClr val="009900"/>
                </a:solidFill>
                <a:latin typeface=".VnTime" panose="020B7200000000000000" pitchFamily="34" charset="0"/>
                <a:sym typeface="Wingdings" panose="05000000000000000000" pitchFamily="2" charset="2"/>
              </a:rPr>
              <a:t></a:t>
            </a:r>
          </a:p>
        </p:txBody>
      </p:sp>
      <p:sp>
        <p:nvSpPr>
          <p:cNvPr id="12295" name="Text Box 10"/>
          <p:cNvSpPr txBox="1"/>
          <p:nvPr/>
        </p:nvSpPr>
        <p:spPr>
          <a:xfrm>
            <a:off x="0" y="-274637"/>
            <a:ext cx="1676400" cy="187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11700" dirty="0">
                <a:solidFill>
                  <a:srgbClr val="009900"/>
                </a:solidFill>
                <a:latin typeface=".VnTime" panose="020B7200000000000000" pitchFamily="34" charset="0"/>
                <a:sym typeface="Wingdings" panose="05000000000000000000" pitchFamily="2" charset="2"/>
              </a:rPr>
              <a:t></a:t>
            </a:r>
          </a:p>
        </p:txBody>
      </p:sp>
      <p:sp>
        <p:nvSpPr>
          <p:cNvPr id="12296" name="Text Box 11"/>
          <p:cNvSpPr txBox="1"/>
          <p:nvPr/>
        </p:nvSpPr>
        <p:spPr>
          <a:xfrm>
            <a:off x="7772400" y="5181600"/>
            <a:ext cx="1676400" cy="18748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11700" dirty="0">
                <a:solidFill>
                  <a:srgbClr val="FFFF00"/>
                </a:solidFill>
                <a:latin typeface=".VnTime" panose="020B7200000000000000" pitchFamily="34" charset="0"/>
                <a:sym typeface="Wingdings" panose="05000000000000000000" pitchFamily="2" charset="2"/>
              </a:rPr>
              <a:t></a:t>
            </a:r>
          </a:p>
        </p:txBody>
      </p:sp>
      <p:pic>
        <p:nvPicPr>
          <p:cNvPr id="196621" name="Picture 13" descr="Firewrk8"/>
          <p:cNvPicPr>
            <a:picLocks noChangeAspect="1"/>
          </p:cNvPicPr>
          <p:nvPr/>
        </p:nvPicPr>
        <p:blipFill>
          <a:blip r:embed="rId3">
            <a:lum bright="6000" contrast="30000"/>
          </a:blip>
          <a:stretch>
            <a:fillRect/>
          </a:stretch>
        </p:blipFill>
        <p:spPr>
          <a:xfrm>
            <a:off x="5500688" y="7938"/>
            <a:ext cx="762000" cy="746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6624" name="Picture 16" descr="Firewrk8"/>
          <p:cNvPicPr>
            <a:picLocks noChangeAspect="1"/>
          </p:cNvPicPr>
          <p:nvPr/>
        </p:nvPicPr>
        <p:blipFill>
          <a:blip r:embed="rId3">
            <a:lum bright="6000" contrast="30000"/>
          </a:blip>
          <a:stretch>
            <a:fillRect/>
          </a:stretch>
        </p:blipFill>
        <p:spPr>
          <a:xfrm>
            <a:off x="6096000" y="854075"/>
            <a:ext cx="762000" cy="746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6625" name="Picture 17" descr="Firewrk8"/>
          <p:cNvPicPr>
            <a:picLocks noChangeAspect="1"/>
          </p:cNvPicPr>
          <p:nvPr/>
        </p:nvPicPr>
        <p:blipFill>
          <a:blip r:embed="rId3">
            <a:lum bright="6000" contrast="30000"/>
          </a:blip>
          <a:stretch>
            <a:fillRect/>
          </a:stretch>
        </p:blipFill>
        <p:spPr>
          <a:xfrm>
            <a:off x="8077200" y="5592763"/>
            <a:ext cx="762000" cy="746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6627" name="Picture 19" descr="Firewrk8"/>
          <p:cNvPicPr>
            <a:picLocks noChangeAspect="1"/>
          </p:cNvPicPr>
          <p:nvPr/>
        </p:nvPicPr>
        <p:blipFill>
          <a:blip r:embed="rId3">
            <a:lum bright="6000" contrast="30000"/>
          </a:blip>
          <a:stretch>
            <a:fillRect/>
          </a:stretch>
        </p:blipFill>
        <p:spPr>
          <a:xfrm>
            <a:off x="609600" y="5638800"/>
            <a:ext cx="762000" cy="746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6628" name="Picture 20" descr="Firewrk8"/>
          <p:cNvPicPr>
            <a:picLocks noChangeAspect="1"/>
          </p:cNvPicPr>
          <p:nvPr/>
        </p:nvPicPr>
        <p:blipFill>
          <a:blip r:embed="rId3">
            <a:lum bright="6000" contrast="30000"/>
          </a:blip>
          <a:stretch>
            <a:fillRect/>
          </a:stretch>
        </p:blipFill>
        <p:spPr>
          <a:xfrm>
            <a:off x="8001000" y="312738"/>
            <a:ext cx="762000" cy="7461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302" name="Group 4"/>
          <p:cNvGrpSpPr/>
          <p:nvPr/>
        </p:nvGrpSpPr>
        <p:grpSpPr>
          <a:xfrm>
            <a:off x="4374515" y="381000"/>
            <a:ext cx="762000" cy="1762125"/>
            <a:chOff x="2231" y="633"/>
            <a:chExt cx="1245" cy="2605"/>
          </a:xfrm>
        </p:grpSpPr>
        <p:pic>
          <p:nvPicPr>
            <p:cNvPr id="12309" name="Picture 5" descr="Book-03-jun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31" y="1885"/>
              <a:ext cx="1245" cy="101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10" name="Picture 6" descr="Torch-03-jun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05" y="767"/>
              <a:ext cx="509" cy="247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11" name="Picture 7" descr="Flame-05-jun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29" y="633"/>
              <a:ext cx="853" cy="130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2303" name="WordArt 31"/>
          <p:cNvSpPr>
            <a:spLocks noTextEdit="1"/>
          </p:cNvSpPr>
          <p:nvPr/>
        </p:nvSpPr>
        <p:spPr>
          <a:xfrm>
            <a:off x="2514600" y="2362200"/>
            <a:ext cx="4267200" cy="1222375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  <a:normAutofit/>
          </a:bodyPr>
          <a:lstStyle/>
          <a:p>
            <a:pPr algn="ctr" eaLnBrk="0" hangingPunct="0"/>
            <a:r>
              <a:rPr lang="en-US" sz="3600">
                <a:ln w="9525" cap="flat" cmpd="sng">
                  <a:solidFill>
                    <a:srgbClr val="0000CC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LỊCH SỬ</a:t>
            </a:r>
          </a:p>
        </p:txBody>
      </p:sp>
      <p:pic>
        <p:nvPicPr>
          <p:cNvPr id="196641" name="Picture 33" descr="Firewrk8"/>
          <p:cNvPicPr>
            <a:picLocks noChangeAspect="1"/>
          </p:cNvPicPr>
          <p:nvPr/>
        </p:nvPicPr>
        <p:blipFill>
          <a:blip r:embed="rId3">
            <a:lum bright="6000" contrast="30000"/>
          </a:blip>
          <a:stretch>
            <a:fillRect/>
          </a:stretch>
        </p:blipFill>
        <p:spPr>
          <a:xfrm>
            <a:off x="381000" y="304800"/>
            <a:ext cx="762000" cy="746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Rectangle 19"/>
          <p:cNvSpPr/>
          <p:nvPr/>
        </p:nvSpPr>
        <p:spPr>
          <a:xfrm>
            <a:off x="3581400" y="3657600"/>
            <a:ext cx="22098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LỚP 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3568" y="4341674"/>
            <a:ext cx="7992888" cy="18148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 w="1905"/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sz="2800" b="1" i="0" u="none" strike="noStrike" kern="1200" cap="none" spc="0" normalizeH="0" baseline="0" noProof="0" dirty="0">
                <a:ln w="1905"/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11: </a:t>
            </a:r>
            <a:r>
              <a:rPr kumimoji="0" lang="en-US" sz="2800" b="1" i="0" u="none" strike="noStrike" kern="1200" cap="none" spc="0" normalizeH="0" baseline="0" noProof="0" dirty="0" err="1">
                <a:ln w="1905"/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Cuộc</a:t>
            </a:r>
            <a:r>
              <a:rPr kumimoji="0" lang="en-US" sz="2800" b="1" i="0" u="none" strike="noStrike" kern="1200" cap="none" spc="0" normalizeH="0" baseline="0" noProof="0" dirty="0">
                <a:ln w="1905"/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kháng chiến chống quân Tống xâm lược lần thứ hai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 w="1905"/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sz="2800" b="1" i="0" u="none" strike="noStrike" kern="1200" cap="none" spc="0" normalizeH="0" baseline="0" noProof="0">
                <a:ln w="1905"/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1075 - </a:t>
            </a:r>
            <a:r>
              <a:rPr kumimoji="0" lang="en-US" sz="2800" b="1" i="0" u="none" strike="noStrike" kern="1200" cap="none" spc="0" normalizeH="0" baseline="0" noProof="0" dirty="0">
                <a:ln w="1905"/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1077)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 w="1905"/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GIÁO VIÊN: TRẦN THỊ NHƯ KIỀU</a:t>
            </a:r>
          </a:p>
        </p:txBody>
      </p:sp>
      <p:pic>
        <p:nvPicPr>
          <p:cNvPr id="12307" name="Picture 9" descr="pretty_flower_purple_hb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355" y="4710430"/>
            <a:ext cx="1037590" cy="1628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Rectangle 22"/>
          <p:cNvSpPr/>
          <p:nvPr/>
        </p:nvSpPr>
        <p:spPr>
          <a:xfrm>
            <a:off x="838200" y="6019801"/>
            <a:ext cx="7990656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1" i="0" u="none" strike="noStrike" kern="1200" cap="none" spc="0" normalizeH="0" baseline="0" noProof="0" dirty="0">
              <a:ln w="1905"/>
              <a:solidFill>
                <a:srgbClr val="0099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96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96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966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96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96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96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966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96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96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96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966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9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9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9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966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19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19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9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966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19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196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196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1966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19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8"/>
          <p:cNvSpPr txBox="1"/>
          <p:nvPr/>
        </p:nvSpPr>
        <p:spPr>
          <a:xfrm>
            <a:off x="1143000" y="2489200"/>
            <a:ext cx="6781800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 </a:t>
            </a:r>
            <a:endParaRPr lang="en-US" altLang="en-US" sz="60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315" name="Rectangle 3"/>
          <p:cNvSpPr/>
          <p:nvPr/>
        </p:nvSpPr>
        <p:spPr>
          <a:xfrm>
            <a:off x="814070" y="1371600"/>
            <a:ext cx="749236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 algn="ctr">
              <a:buNone/>
            </a:pPr>
            <a:r>
              <a:rPr lang="vi-VN" altLang="x-non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Thứ ba ng</a:t>
            </a:r>
            <a:r>
              <a:rPr lang="vi-VN" altLang="x-none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x-non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altLang="vi-V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vi-VN" altLang="x-non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tháng 11 năm 2021</a:t>
            </a:r>
            <a:endParaRPr lang="en-GB" altLang="x-none" sz="3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bg2">
                <a:shade val="30000"/>
                <a:satMod val="455000"/>
              </a:schemeClr>
              <a:schemeClr val="bg2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 descr="HÃ¬nh áº£nh cÃ³ liÃªn qua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13" y="31750"/>
            <a:ext cx="8739187" cy="6826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250825" y="152400"/>
            <a:ext cx="8642350" cy="2530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50000"/>
              </a:spcBef>
              <a:buNone/>
            </a:pPr>
            <a:r>
              <a:rPr sz="4400" dirty="0">
                <a:solidFill>
                  <a:srgbClr val="000099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Câu 1: Cuộc kháng chiến chống quân Tống xâm lược lần thứ nhất được diễn ra v</a:t>
            </a:r>
            <a:r>
              <a:rPr sz="4400" dirty="0">
                <a:solidFill>
                  <a:srgbClr val="000099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4400" dirty="0">
                <a:solidFill>
                  <a:srgbClr val="000099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 thời gian n</a:t>
            </a:r>
            <a:r>
              <a:rPr sz="4400" dirty="0">
                <a:solidFill>
                  <a:srgbClr val="000099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4400" dirty="0">
                <a:solidFill>
                  <a:srgbClr val="000099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o?</a:t>
            </a:r>
            <a:endParaRPr sz="4400" dirty="0">
              <a:solidFill>
                <a:srgbClr val="000099"/>
              </a:solidFill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 Box 7"/>
          <p:cNvSpPr txBox="1"/>
          <p:nvPr/>
        </p:nvSpPr>
        <p:spPr>
          <a:xfrm>
            <a:off x="852488" y="2595563"/>
            <a:ext cx="8748712" cy="833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50000"/>
              </a:spcBef>
            </a:pPr>
            <a:r>
              <a:rPr lang="en-US" altLang="en-US" sz="4400" b="1" dirty="0">
                <a:latin typeface="Times New Roman" panose="02020603050405020304" pitchFamily="18" charset="0"/>
              </a:rPr>
              <a:t> a. Năm 938 </a:t>
            </a:r>
          </a:p>
        </p:txBody>
      </p:sp>
      <p:sp>
        <p:nvSpPr>
          <p:cNvPr id="5" name="Text Box 8"/>
          <p:cNvSpPr txBox="1"/>
          <p:nvPr/>
        </p:nvSpPr>
        <p:spPr>
          <a:xfrm>
            <a:off x="995363" y="3505200"/>
            <a:ext cx="6624637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 dirty="0">
                <a:latin typeface="Times New Roman" panose="02020603050405020304" pitchFamily="18" charset="0"/>
              </a:rPr>
              <a:t>b. Năm 968</a:t>
            </a:r>
          </a:p>
        </p:txBody>
      </p:sp>
      <p:sp>
        <p:nvSpPr>
          <p:cNvPr id="6" name="Text Box 9"/>
          <p:cNvSpPr txBox="1"/>
          <p:nvPr/>
        </p:nvSpPr>
        <p:spPr>
          <a:xfrm>
            <a:off x="1009650" y="4271963"/>
            <a:ext cx="8820150" cy="833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ct val="50000"/>
              </a:spcBef>
              <a:buAutoNum type="alphaLcPeriod" startAt="3"/>
            </a:pPr>
            <a:r>
              <a:rPr lang="en-US" altLang="en-US" sz="4400" b="1" dirty="0">
                <a:latin typeface="Times New Roman" panose="02020603050405020304" pitchFamily="18" charset="0"/>
              </a:rPr>
              <a:t> Năm 981</a:t>
            </a:r>
          </a:p>
        </p:txBody>
      </p:sp>
      <p:sp>
        <p:nvSpPr>
          <p:cNvPr id="7" name="Text Box 10"/>
          <p:cNvSpPr txBox="1"/>
          <p:nvPr/>
        </p:nvSpPr>
        <p:spPr>
          <a:xfrm>
            <a:off x="1027113" y="4341813"/>
            <a:ext cx="6624637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c. Năm 981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6" descr="HÃ¬nh áº£nh cÃ³ liÃªn qua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63" y="0"/>
            <a:ext cx="85725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250825" y="152400"/>
            <a:ext cx="8642350" cy="2530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50000"/>
              </a:spcBef>
              <a:buNone/>
            </a:pPr>
            <a:r>
              <a:rPr sz="4400" dirty="0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Câu 2: Ai l</a:t>
            </a:r>
            <a:r>
              <a:rPr sz="4400" dirty="0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4400" dirty="0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người chỉ huy cuộc kháng chiến chống quân Tống xâm lược lần thứ nhất năm 981?</a:t>
            </a:r>
            <a:endParaRPr sz="4400" dirty="0">
              <a:solidFill>
                <a:srgbClr val="000099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 Box 7"/>
          <p:cNvSpPr txBox="1"/>
          <p:nvPr/>
        </p:nvSpPr>
        <p:spPr>
          <a:xfrm>
            <a:off x="1081088" y="2466975"/>
            <a:ext cx="8748712" cy="904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50000"/>
              </a:spcBef>
            </a:pPr>
            <a:r>
              <a:rPr lang="en-US" altLang="en-US" sz="4400" b="1" dirty="0">
                <a:latin typeface="Times New Roman" panose="02020603050405020304" pitchFamily="18" charset="0"/>
              </a:rPr>
              <a:t> a) Ngô Quyền </a:t>
            </a:r>
          </a:p>
        </p:txBody>
      </p:sp>
      <p:sp>
        <p:nvSpPr>
          <p:cNvPr id="5" name="Text Box 8"/>
          <p:cNvSpPr txBox="1"/>
          <p:nvPr/>
        </p:nvSpPr>
        <p:spPr>
          <a:xfrm>
            <a:off x="1162050" y="3441700"/>
            <a:ext cx="6624638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 dirty="0">
                <a:latin typeface="Times New Roman" panose="02020603050405020304" pitchFamily="18" charset="0"/>
              </a:rPr>
              <a:t>b) Đinh Bộ Lĩnh</a:t>
            </a:r>
          </a:p>
        </p:txBody>
      </p:sp>
      <p:sp>
        <p:nvSpPr>
          <p:cNvPr id="6" name="Text Box 9"/>
          <p:cNvSpPr txBox="1"/>
          <p:nvPr/>
        </p:nvSpPr>
        <p:spPr>
          <a:xfrm>
            <a:off x="1179513" y="4351338"/>
            <a:ext cx="8820150" cy="904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ct val="50000"/>
              </a:spcBef>
            </a:pPr>
            <a:r>
              <a:rPr lang="en-US" altLang="en-US" sz="4400" b="1" dirty="0">
                <a:latin typeface="Times New Roman" panose="02020603050405020304" pitchFamily="18" charset="0"/>
              </a:rPr>
              <a:t>c) Lê Hoàn</a:t>
            </a:r>
          </a:p>
        </p:txBody>
      </p:sp>
      <p:sp>
        <p:nvSpPr>
          <p:cNvPr id="7" name="Text Box 10"/>
          <p:cNvSpPr txBox="1"/>
          <p:nvPr/>
        </p:nvSpPr>
        <p:spPr>
          <a:xfrm>
            <a:off x="1184275" y="4419600"/>
            <a:ext cx="6624638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c) Lê Hoàn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" descr="HÃ¬nh áº£nh cÃ³ liÃªn qua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63" y="168275"/>
            <a:ext cx="8572500" cy="6546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250825" y="76200"/>
            <a:ext cx="8642350" cy="15049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50000"/>
              </a:spcBef>
              <a:buNone/>
            </a:pPr>
            <a:r>
              <a:rPr sz="4000" dirty="0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Câu 3: Năm 981 quân v</a:t>
            </a:r>
            <a:r>
              <a:rPr sz="4000" dirty="0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4000" dirty="0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dân ta đã đánh thắng quân Tống tại địa điểm n</a:t>
            </a:r>
            <a:r>
              <a:rPr sz="4000" dirty="0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4000" dirty="0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o?</a:t>
            </a:r>
            <a:endParaRPr sz="4000" dirty="0">
              <a:solidFill>
                <a:srgbClr val="000099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 Box 7"/>
          <p:cNvSpPr txBox="1"/>
          <p:nvPr/>
        </p:nvSpPr>
        <p:spPr>
          <a:xfrm>
            <a:off x="395288" y="1905000"/>
            <a:ext cx="8748712" cy="904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50000"/>
              </a:spcBef>
            </a:pPr>
            <a:r>
              <a:rPr lang="en-US" altLang="en-US" sz="4400" b="1" dirty="0">
                <a:latin typeface="Times New Roman" panose="02020603050405020304" pitchFamily="18" charset="0"/>
              </a:rPr>
              <a:t> a) Đại La, Chi Lăng</a:t>
            </a:r>
          </a:p>
        </p:txBody>
      </p:sp>
      <p:sp>
        <p:nvSpPr>
          <p:cNvPr id="5" name="Text Box 9"/>
          <p:cNvSpPr txBox="1"/>
          <p:nvPr/>
        </p:nvSpPr>
        <p:spPr>
          <a:xfrm>
            <a:off x="457200" y="3300413"/>
            <a:ext cx="8820150" cy="904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en-US" sz="4400" b="1" dirty="0">
                <a:latin typeface="Times New Roman" panose="02020603050405020304" pitchFamily="18" charset="0"/>
              </a:rPr>
              <a:t>b) Chi Lăng, sông Bạch Đằng</a:t>
            </a:r>
          </a:p>
        </p:txBody>
      </p:sp>
      <p:sp>
        <p:nvSpPr>
          <p:cNvPr id="6" name="Text Box 9"/>
          <p:cNvSpPr txBox="1"/>
          <p:nvPr/>
        </p:nvSpPr>
        <p:spPr>
          <a:xfrm>
            <a:off x="476250" y="4114800"/>
            <a:ext cx="8820150" cy="833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ct val="50000"/>
              </a:spcBef>
            </a:pPr>
            <a:r>
              <a:rPr lang="en-US" altLang="en-US" sz="4400" b="1" dirty="0">
                <a:latin typeface="Times New Roman" panose="02020603050405020304" pitchFamily="18" charset="0"/>
              </a:rPr>
              <a:t>c) Hoa Lư, sông Bạch Đằng</a:t>
            </a:r>
          </a:p>
        </p:txBody>
      </p:sp>
      <p:sp>
        <p:nvSpPr>
          <p:cNvPr id="7" name="Text Box 10"/>
          <p:cNvSpPr txBox="1"/>
          <p:nvPr/>
        </p:nvSpPr>
        <p:spPr>
          <a:xfrm>
            <a:off x="461963" y="3344863"/>
            <a:ext cx="8477250" cy="769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b) Chi Lăng, sông Bạch Đằng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6" descr="HÃ¬nh áº£nh cÃ³ liÃªn qua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63" y="168275"/>
            <a:ext cx="8572500" cy="6546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 Box 6"/>
          <p:cNvSpPr txBox="1"/>
          <p:nvPr/>
        </p:nvSpPr>
        <p:spPr>
          <a:xfrm>
            <a:off x="304800" y="-76200"/>
            <a:ext cx="8566785" cy="17157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ct val="50000"/>
              </a:spcBef>
            </a:pPr>
            <a:r>
              <a:rPr lang="en-US" altLang="en-US" sz="4400" dirty="0">
                <a:solidFill>
                  <a:srgbClr val="000099"/>
                </a:solidFill>
                <a:latin typeface="Times New Roman" panose="02020603050405020304" pitchFamily="18" charset="0"/>
              </a:rPr>
              <a:t>	Sau thất bại lần thứ nhất năm 981 nhà Tống có âm mưu gì?</a:t>
            </a:r>
          </a:p>
        </p:txBody>
      </p:sp>
      <p:sp>
        <p:nvSpPr>
          <p:cNvPr id="4" name="Text Box 6"/>
          <p:cNvSpPr txBox="1"/>
          <p:nvPr/>
        </p:nvSpPr>
        <p:spPr>
          <a:xfrm>
            <a:off x="474345" y="1301115"/>
            <a:ext cx="8434705" cy="53041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ct val="50000"/>
              </a:spcBef>
            </a:pPr>
            <a:r>
              <a:rPr lang="en-US" altLang="en-US" sz="4400" dirty="0">
                <a:solidFill>
                  <a:srgbClr val="000099"/>
                </a:solidFill>
                <a:latin typeface="Times New Roman" panose="02020603050405020304" pitchFamily="18" charset="0"/>
              </a:rPr>
              <a:t>	Nhà Tống xâm lược nước ta nhằm mục đích gì?</a:t>
            </a:r>
          </a:p>
          <a:p>
            <a:pPr algn="just">
              <a:lnSpc>
                <a:spcPct val="120000"/>
              </a:lnSpc>
              <a:spcBef>
                <a:spcPct val="50000"/>
              </a:spcBef>
            </a:pPr>
            <a:r>
              <a:rPr lang="en-US" altLang="en-US" sz="4400" dirty="0">
                <a:solidFill>
                  <a:srgbClr val="000099"/>
                </a:solidFill>
                <a:latin typeface="Times New Roman" panose="02020603050405020304" pitchFamily="18" charset="0"/>
              </a:rPr>
              <a:t>Bây giờ cô cùngcác em hãy tìm hiểu bài: </a:t>
            </a:r>
            <a:r>
              <a:rPr lang="en-US" altLang="en-US" sz="4400" dirty="0">
                <a:solidFill>
                  <a:srgbClr val="FF0000"/>
                </a:solidFill>
                <a:latin typeface="Times New Roman" panose="02020603050405020304" pitchFamily="18" charset="0"/>
              </a:rPr>
              <a:t>Cuộc kháng chiến chống quân Tống xâm lược lần thứ hai ( 1075 - 1077 )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0600" y="-76200"/>
            <a:ext cx="10945813" cy="6851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228600" y="2814638"/>
            <a:ext cx="86106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altLang="x-non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1: Tìm hiểu ho</a:t>
            </a:r>
            <a:r>
              <a:rPr lang="en-GB" altLang="x-none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GB" altLang="x-non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cảnh lịch sử</a:t>
            </a:r>
            <a:endParaRPr lang="en-GB" altLang="x-none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841" name="Rectangle 1"/>
          <p:cNvSpPr/>
          <p:nvPr/>
        </p:nvSpPr>
        <p:spPr>
          <a:xfrm>
            <a:off x="304800" y="3303270"/>
            <a:ext cx="8534400" cy="224536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pPr algn="ctr"/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ác em tìm hiểu SGK trả lời c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âu hỏi </a:t>
            </a:r>
          </a:p>
          <a:p>
            <a:pPr algn="just"/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vi-VN" altLang="x-non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Theo các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từ năm 1068 nh</a:t>
            </a:r>
            <a:r>
              <a:rPr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Tống ráo riết chuẩn bị tinh thần gì ?</a:t>
            </a:r>
          </a:p>
          <a:p>
            <a:pPr algn="just"/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Trước tình hình đó ai l</a:t>
            </a:r>
            <a:r>
              <a:rPr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người lãnh đạo cuộc kháng chiến chống quân Tống?</a:t>
            </a:r>
            <a:endParaRPr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739676"/>
            <a:ext cx="8610600" cy="230695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marR="0" indent="-28575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400" b="1" kern="1200" cap="none" spc="0" normalizeH="0" baseline="0" noProof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Thứ </a:t>
            </a:r>
            <a:r>
              <a:rPr kumimoji="0" lang="en-US" altLang="vi-VN" sz="2400" b="1" kern="1200" cap="none" spc="0" normalizeH="0" baseline="0" noProof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ba</a:t>
            </a:r>
            <a:r>
              <a:rPr kumimoji="0" lang="vi-VN" sz="2400" b="1" kern="1200" cap="none" spc="0" normalizeH="0" baseline="0" noProof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ngày </a:t>
            </a:r>
            <a:r>
              <a:rPr kumimoji="0" lang="en-US" altLang="vi-VN" sz="2400" b="1" kern="1200" cap="none" spc="0" normalizeH="0" baseline="0" noProof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30</a:t>
            </a:r>
            <a:r>
              <a:rPr kumimoji="0" lang="vi-VN" sz="2400" b="1" kern="1200" cap="none" spc="0" normalizeH="0" baseline="0" noProof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tháng 11 năm 2021</a:t>
            </a:r>
            <a:endParaRPr kumimoji="0" lang="en-GB" sz="2400" b="1" kern="1200" cap="none" spc="0" normalizeH="0" baseline="0" noProof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2400" b="1" kern="1200" cap="none" spc="0" normalizeH="0" baseline="0" noProof="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Lịch</a:t>
            </a:r>
            <a:r>
              <a:rPr kumimoji="0" lang="en-GB" sz="2400" b="1" kern="1200" cap="none" spc="0" normalizeH="0" baseline="0" noProof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sz="2400" b="1" kern="1200" cap="none" spc="0" normalizeH="0" baseline="0" noProof="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sử</a:t>
            </a:r>
            <a:endParaRPr kumimoji="0" lang="en-GB" sz="2400" b="1" kern="1200" cap="none" spc="0" normalizeH="0" baseline="0" noProof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kern="1200" cap="none" spc="0" normalizeH="0" baseline="0" noProof="0" dirty="0" err="1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sz="2400" b="1" kern="1200" cap="none" spc="0" normalizeH="0" baseline="0" noProof="0" dirty="0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11: </a:t>
            </a:r>
            <a:r>
              <a:rPr kumimoji="0" lang="en-US" sz="2400" b="1" kern="1200" cap="none" spc="0" normalizeH="0" baseline="0" noProof="0" dirty="0" err="1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Cuộc</a:t>
            </a:r>
            <a:r>
              <a:rPr kumimoji="0" lang="en-US" sz="2400" b="1" kern="1200" cap="none" spc="0" normalizeH="0" baseline="0" noProof="0" dirty="0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kern="1200" cap="none" spc="0" normalizeH="0" baseline="0" noProof="0" dirty="0" err="1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kháng</a:t>
            </a:r>
            <a:r>
              <a:rPr kumimoji="0" lang="en-US" sz="2400" b="1" kern="1200" cap="none" spc="0" normalizeH="0" baseline="0" noProof="0" dirty="0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kern="1200" cap="none" spc="0" normalizeH="0" baseline="0" noProof="0" dirty="0" err="1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chiến</a:t>
            </a:r>
            <a:r>
              <a:rPr kumimoji="0" lang="en-US" sz="2400" b="1" kern="1200" cap="none" spc="0" normalizeH="0" baseline="0" noProof="0" dirty="0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kern="1200" cap="none" spc="0" normalizeH="0" baseline="0" noProof="0" dirty="0" err="1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chống</a:t>
            </a:r>
            <a:r>
              <a:rPr kumimoji="0" lang="en-US" sz="2400" b="1" kern="1200" cap="none" spc="0" normalizeH="0" baseline="0" noProof="0" dirty="0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kern="1200" cap="none" spc="0" normalizeH="0" baseline="0" noProof="0" dirty="0" err="1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quân</a:t>
            </a:r>
            <a:r>
              <a:rPr kumimoji="0" lang="en-US" sz="2400" b="1" kern="1200" cap="none" spc="0" normalizeH="0" baseline="0" noProof="0" dirty="0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kern="1200" cap="none" spc="0" normalizeH="0" baseline="0" noProof="0" dirty="0" err="1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Tống</a:t>
            </a:r>
            <a:r>
              <a:rPr kumimoji="0" lang="en-US" sz="2400" b="1" kern="1200" cap="none" spc="0" normalizeH="0" baseline="0" noProof="0" dirty="0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kern="1200" cap="none" spc="0" normalizeH="0" baseline="0" noProof="0" dirty="0" err="1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xâm</a:t>
            </a:r>
            <a:r>
              <a:rPr kumimoji="0" lang="en-US" sz="2400" b="1" kern="1200" cap="none" spc="0" normalizeH="0" baseline="0" noProof="0" dirty="0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kern="1200" cap="none" spc="0" normalizeH="0" baseline="0" noProof="0" dirty="0" err="1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lược</a:t>
            </a:r>
            <a:r>
              <a:rPr kumimoji="0" lang="en-US" sz="2400" b="1" kern="1200" cap="none" spc="0" normalizeH="0" baseline="0" noProof="0" dirty="0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kern="1200" cap="none" spc="0" normalizeH="0" baseline="0" noProof="0" dirty="0" err="1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lần</a:t>
            </a:r>
            <a:r>
              <a:rPr kumimoji="0" lang="en-US" sz="2400" b="1" kern="1200" cap="none" spc="0" normalizeH="0" baseline="0" noProof="0" dirty="0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kern="1200" cap="none" spc="0" normalizeH="0" baseline="0" noProof="0" dirty="0" err="1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hai</a:t>
            </a:r>
            <a:r>
              <a:rPr kumimoji="0" lang="en-US" sz="2400" b="1" kern="1200" cap="none" spc="0" normalizeH="0" baseline="0" noProof="0" dirty="0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kern="1200" cap="none" spc="0" normalizeH="0" baseline="0" noProof="0" dirty="0"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(1075 – 1077)</a:t>
            </a:r>
          </a:p>
          <a:p>
            <a:pPr marL="285750" marR="0" indent="-28575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2400" b="1" kern="1200" cap="none" spc="0" normalizeH="0" baseline="0" noProof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indent="-28575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2400" b="1" kern="1200" cap="none" spc="0" normalizeH="0" baseline="0" noProof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58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0112" y="6350"/>
            <a:ext cx="10944225" cy="6851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395288" y="914400"/>
            <a:ext cx="835342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altLang="x-non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1: Tìm hiểu ho</a:t>
            </a:r>
            <a:r>
              <a:rPr lang="en-GB" altLang="x-none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GB" altLang="x-non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cảnh lịch sử</a:t>
            </a:r>
            <a:endParaRPr lang="en-GB" altLang="x-none"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905000"/>
            <a:ext cx="807720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Nh</a:t>
            </a:r>
            <a:r>
              <a:rPr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Tống chuẩn bị tinh thần để xâm chiếm nước ta.</a:t>
            </a:r>
            <a:endParaRPr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3505200"/>
            <a:ext cx="807720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Lý Thường Kiệt đã lãnh đạo cuộc kháng chiến chống quân Tống</a:t>
            </a:r>
            <a:endParaRPr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huyen\Pictures\hoang-hoa-mai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-228600"/>
            <a:ext cx="4838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Vertical Scroll 2"/>
          <p:cNvSpPr/>
          <p:nvPr/>
        </p:nvSpPr>
        <p:spPr>
          <a:xfrm>
            <a:off x="5029200" y="838200"/>
            <a:ext cx="4495800" cy="525780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508" name="TextBox 3"/>
          <p:cNvSpPr txBox="1"/>
          <p:nvPr/>
        </p:nvSpPr>
        <p:spPr>
          <a:xfrm>
            <a:off x="5638800" y="1447800"/>
            <a:ext cx="3200400" cy="41544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/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 Thường Kiệt tên thật l</a:t>
            </a:r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Ngô Tuấn. Ông sinh năm 1019, mất năm 1105. Ông l</a:t>
            </a:r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người l</a:t>
            </a:r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 An Xá, huyện Quảng Đức, nay thuộc địa phận của H</a:t>
            </a:r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Nội. Ông l</a:t>
            </a:r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người gi</a:t>
            </a:r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mưu lược, có biệt t</a:t>
            </a:r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l</a:t>
            </a:r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tướng súy, l</a:t>
            </a:r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quan trải ba đời vua Lý Thái Tông, Lý Thánh Tông, Lý Nhân Tông.</a:t>
            </a:r>
            <a:endParaRPr sz="22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509" name="Rectangle 4"/>
          <p:cNvSpPr/>
          <p:nvPr/>
        </p:nvSpPr>
        <p:spPr>
          <a:xfrm>
            <a:off x="838200" y="6488113"/>
            <a:ext cx="3962400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 THƯỜNG KIỆT (1019 – 1105)</a:t>
            </a:r>
            <a:endParaRPr sz="20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1"/>
          <p:cNvGrpSpPr/>
          <p:nvPr/>
        </p:nvGrpSpPr>
        <p:grpSpPr>
          <a:xfrm>
            <a:off x="152400" y="-76200"/>
            <a:ext cx="8763000" cy="1868488"/>
            <a:chOff x="152400" y="-76200"/>
            <a:chExt cx="8763001" cy="1868507"/>
          </a:xfrm>
        </p:grpSpPr>
        <p:sp>
          <p:nvSpPr>
            <p:cNvPr id="22534" name="Text Box 3"/>
            <p:cNvSpPr txBox="1"/>
            <p:nvPr/>
          </p:nvSpPr>
          <p:spPr>
            <a:xfrm>
              <a:off x="1600200" y="-76200"/>
              <a:ext cx="6264276" cy="5835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sz="3200" b="1" dirty="0">
                  <a:solidFill>
                    <a:srgbClr val="92D050"/>
                  </a:solidFill>
                  <a:latin typeface="Times New Roman" panose="02020603050405020304" pitchFamily="18" charset="0"/>
                </a:rPr>
                <a:t>Thứ ba ngày </a:t>
              </a:r>
              <a:r>
                <a:rPr lang="en-US" sz="3200" b="1" dirty="0">
                  <a:solidFill>
                    <a:srgbClr val="92D050"/>
                  </a:solidFill>
                  <a:latin typeface="Times New Roman" panose="02020603050405020304" pitchFamily="18" charset="0"/>
                </a:rPr>
                <a:t>30 </a:t>
              </a:r>
              <a:r>
                <a:rPr sz="3200" b="1" dirty="0">
                  <a:solidFill>
                    <a:srgbClr val="92D050"/>
                  </a:solidFill>
                  <a:latin typeface="Times New Roman" panose="02020603050405020304" pitchFamily="18" charset="0"/>
                </a:rPr>
                <a:t>tháng 11 năm 2021</a:t>
              </a:r>
            </a:p>
          </p:txBody>
        </p:sp>
        <p:sp>
          <p:nvSpPr>
            <p:cNvPr id="22535" name="Text Box 4"/>
            <p:cNvSpPr txBox="1"/>
            <p:nvPr/>
          </p:nvSpPr>
          <p:spPr>
            <a:xfrm>
              <a:off x="3429000" y="329625"/>
              <a:ext cx="1676400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sz="3200" b="1" dirty="0">
                  <a:solidFill>
                    <a:srgbClr val="FFC000"/>
                  </a:solidFill>
                  <a:latin typeface="Times New Roman" panose="02020603050405020304" pitchFamily="18" charset="0"/>
                </a:rPr>
                <a:t>Lịch sử:</a:t>
              </a:r>
            </a:p>
          </p:txBody>
        </p:sp>
        <p:sp>
          <p:nvSpPr>
            <p:cNvPr id="22536" name="Text Box 3"/>
            <p:cNvSpPr txBox="1"/>
            <p:nvPr/>
          </p:nvSpPr>
          <p:spPr>
            <a:xfrm>
              <a:off x="152400" y="838200"/>
              <a:ext cx="8763001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sz="2800" b="1" dirty="0">
                  <a:solidFill>
                    <a:srgbClr val="B60AA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Cuộc kháng chiến chống quân Tống xâm lược</a:t>
              </a:r>
            </a:p>
            <a:p>
              <a:pPr algn="ctr"/>
              <a:r>
                <a:rPr sz="2800" b="1" dirty="0">
                  <a:solidFill>
                    <a:srgbClr val="B60AA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lần thứ hai (1075-1077)</a:t>
              </a:r>
              <a:endParaRPr sz="2800" b="1" dirty="0">
                <a:solidFill>
                  <a:srgbClr val="B60AA2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22531" name="Text Box 6"/>
          <p:cNvSpPr txBox="1"/>
          <p:nvPr/>
        </p:nvSpPr>
        <p:spPr>
          <a:xfrm>
            <a:off x="152400" y="2133600"/>
            <a:ext cx="8932863" cy="1077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34950">
              <a:spcBef>
                <a:spcPct val="50000"/>
              </a:spcBef>
            </a:pPr>
            <a:r>
              <a:rPr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Lý Thường Kiệt chủ động tấn công quân xâm lược Tống.</a:t>
            </a:r>
            <a:endParaRPr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152400" y="4572000"/>
            <a:ext cx="8763000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34950" algn="just">
              <a:spcBef>
                <a:spcPct val="50000"/>
              </a:spcBef>
            </a:pPr>
            <a:r>
              <a:rPr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 Thường Kiệt đã chủ trương “ngồi yên đợi giặc không bằng đem quân đánh trước để chặn thế mạnh của giặc”. </a:t>
            </a:r>
            <a:endParaRPr sz="28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 Box 6"/>
          <p:cNvSpPr txBox="1"/>
          <p:nvPr/>
        </p:nvSpPr>
        <p:spPr>
          <a:xfrm>
            <a:off x="58738" y="3494088"/>
            <a:ext cx="8932862" cy="1077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34950">
              <a:spcBef>
                <a:spcPct val="50000"/>
              </a:spcBef>
            </a:pP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Chủ trương của Lý Thường Kiệt trong trận chiến chống quân Tống l</a:t>
            </a:r>
            <a:r>
              <a:rPr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gì?</a:t>
            </a:r>
            <a:endParaRPr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3"/>
          <p:cNvGrpSpPr/>
          <p:nvPr/>
        </p:nvGrpSpPr>
        <p:grpSpPr>
          <a:xfrm>
            <a:off x="182563" y="104775"/>
            <a:ext cx="8763000" cy="1868488"/>
            <a:chOff x="152400" y="-76200"/>
            <a:chExt cx="8763001" cy="1868507"/>
          </a:xfrm>
        </p:grpSpPr>
        <p:sp>
          <p:nvSpPr>
            <p:cNvPr id="23558" name="Text Box 3"/>
            <p:cNvSpPr txBox="1"/>
            <p:nvPr/>
          </p:nvSpPr>
          <p:spPr>
            <a:xfrm>
              <a:off x="1600200" y="-76200"/>
              <a:ext cx="6264276" cy="5835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sz="3200" b="1" dirty="0">
                  <a:solidFill>
                    <a:srgbClr val="92D050"/>
                  </a:solidFill>
                  <a:latin typeface="Times New Roman" panose="02020603050405020304" pitchFamily="18" charset="0"/>
                </a:rPr>
                <a:t>Thứ ba ngày </a:t>
              </a:r>
              <a:r>
                <a:rPr lang="en-US" sz="3200" b="1" dirty="0">
                  <a:solidFill>
                    <a:srgbClr val="92D050"/>
                  </a:solidFill>
                  <a:latin typeface="Times New Roman" panose="02020603050405020304" pitchFamily="18" charset="0"/>
                </a:rPr>
                <a:t>30</a:t>
              </a:r>
              <a:r>
                <a:rPr sz="3200" b="1" dirty="0">
                  <a:solidFill>
                    <a:srgbClr val="92D050"/>
                  </a:solidFill>
                  <a:latin typeface="Times New Roman" panose="02020603050405020304" pitchFamily="18" charset="0"/>
                </a:rPr>
                <a:t> tháng 11 năm 2021</a:t>
              </a:r>
            </a:p>
          </p:txBody>
        </p:sp>
        <p:sp>
          <p:nvSpPr>
            <p:cNvPr id="23559" name="Text Box 4"/>
            <p:cNvSpPr txBox="1"/>
            <p:nvPr/>
          </p:nvSpPr>
          <p:spPr>
            <a:xfrm>
              <a:off x="3429000" y="329625"/>
              <a:ext cx="1676400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sz="3200" b="1" dirty="0">
                  <a:solidFill>
                    <a:srgbClr val="0070C0"/>
                  </a:solidFill>
                  <a:latin typeface="Times New Roman" panose="02020603050405020304" pitchFamily="18" charset="0"/>
                </a:rPr>
                <a:t>Lịch sử:</a:t>
              </a:r>
            </a:p>
          </p:txBody>
        </p:sp>
        <p:sp>
          <p:nvSpPr>
            <p:cNvPr id="23560" name="Text Box 3"/>
            <p:cNvSpPr txBox="1"/>
            <p:nvPr/>
          </p:nvSpPr>
          <p:spPr>
            <a:xfrm>
              <a:off x="152400" y="838200"/>
              <a:ext cx="8763001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sz="28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Cuộc kháng chiến chống quân Tống xâm lược</a:t>
              </a:r>
            </a:p>
            <a:p>
              <a:pPr algn="ctr"/>
              <a:r>
                <a:rPr sz="28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lần thứ hai (1075-1077)</a:t>
              </a:r>
              <a:endParaRPr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23555" name="Text Box 6"/>
          <p:cNvSpPr txBox="1"/>
          <p:nvPr/>
        </p:nvSpPr>
        <p:spPr>
          <a:xfrm>
            <a:off x="165100" y="1803400"/>
            <a:ext cx="8932863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34950" algn="just">
              <a:spcBef>
                <a:spcPct val="50000"/>
              </a:spcBef>
            </a:pPr>
            <a:r>
              <a:rPr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Trận chiến trên sông Như Nguyệt.</a:t>
            </a:r>
            <a:endParaRPr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 Box 7"/>
          <p:cNvSpPr txBox="1"/>
          <p:nvPr/>
        </p:nvSpPr>
        <p:spPr>
          <a:xfrm>
            <a:off x="-25400" y="2284413"/>
            <a:ext cx="8932863" cy="1077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34950" algn="just">
              <a:spcBef>
                <a:spcPct val="50000"/>
              </a:spcBef>
            </a:pP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Sau khi trở về nước, Lý Thường Kiệt đã l</a:t>
            </a:r>
            <a:r>
              <a:rPr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gì để chuẩn bị chiến đấu với giặc ?</a:t>
            </a:r>
            <a:endParaRPr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 Box 8"/>
          <p:cNvSpPr txBox="1"/>
          <p:nvPr/>
        </p:nvSpPr>
        <p:spPr>
          <a:xfrm>
            <a:off x="-11112" y="3322638"/>
            <a:ext cx="9002712" cy="1570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34950" algn="just">
              <a:spcBef>
                <a:spcPct val="50000"/>
              </a:spcBef>
            </a:pPr>
            <a:r>
              <a:rPr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 Thường Kiệt chủ động cho xây dựng phòng tuyến trên bờ phía nam sông Như Nguyệt (một khúc của sông Cầu).</a:t>
            </a: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875" y="6350"/>
            <a:ext cx="4800600" cy="1752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eaLnBrk="1" hangingPunct="1">
              <a:buNone/>
            </a:pPr>
            <a:endParaRPr sz="2400" dirty="0">
              <a:solidFill>
                <a:srgbClr val="0000CC"/>
              </a:solidFill>
              <a:latin typeface="Franklin Gothic Book" panose="020B0503020102020204" pitchFamily="34" charset="0"/>
            </a:endParaRPr>
          </a:p>
          <a:p>
            <a:pPr lvl="0" eaLnBrk="1" hangingPunct="1">
              <a:buNone/>
            </a:pPr>
            <a:r>
              <a:rPr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Chiến tuyến cao như th</a:t>
            </a:r>
            <a:r>
              <a:rPr sz="2400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cọc tre,</a:t>
            </a:r>
          </a:p>
          <a:p>
            <a:pPr lvl="0" eaLnBrk="1" hangingPunct="1">
              <a:buNone/>
            </a:pPr>
            <a:r>
              <a:rPr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chông tre tua tủa cắm suốt từ bãi v</a:t>
            </a:r>
            <a:r>
              <a:rPr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lvl="0" eaLnBrk="1" hangingPunct="1">
              <a:buNone/>
            </a:pPr>
            <a:r>
              <a:rPr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chiến lũy. Trên mặt th</a:t>
            </a:r>
            <a:r>
              <a:rPr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 có tre đóng </a:t>
            </a:r>
          </a:p>
          <a:p>
            <a:pPr lvl="0" eaLnBrk="1" hangingPunct="1">
              <a:buNone/>
            </a:pPr>
            <a:r>
              <a:rPr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mấy tầng.</a:t>
            </a:r>
          </a:p>
          <a:p>
            <a:pPr lvl="0" eaLnBrk="1" hangingPunct="1">
              <a:buNone/>
            </a:pPr>
            <a:r>
              <a:rPr sz="2400" dirty="0">
                <a:solidFill>
                  <a:srgbClr val="000000"/>
                </a:solidFill>
                <a:latin typeface="Franklin Gothic Book" panose="020B0503020102020204" pitchFamily="34" charset="0"/>
              </a:rPr>
              <a:t> .</a:t>
            </a:r>
          </a:p>
        </p:txBody>
      </p:sp>
    </p:spTree>
  </p:cSld>
  <p:clrMapOvr>
    <a:masterClrMapping/>
  </p:clrMapOvr>
  <p:transition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1"/>
          <p:cNvGrpSpPr/>
          <p:nvPr/>
        </p:nvGrpSpPr>
        <p:grpSpPr>
          <a:xfrm>
            <a:off x="-76200" y="228600"/>
            <a:ext cx="9220200" cy="6477000"/>
            <a:chOff x="-76200" y="228600"/>
            <a:chExt cx="9220200" cy="6477000"/>
          </a:xfrm>
        </p:grpSpPr>
        <p:pic>
          <p:nvPicPr>
            <p:cNvPr id="25603" name="imgb" descr="nhu%20nguyet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28600"/>
              <a:ext cx="9144000" cy="64770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5604" name="Rectangle 3"/>
            <p:cNvSpPr/>
            <p:nvPr/>
          </p:nvSpPr>
          <p:spPr>
            <a:xfrm>
              <a:off x="-76200" y="5943600"/>
              <a:ext cx="9144000" cy="762000"/>
            </a:xfrm>
            <a:prstGeom prst="rect">
              <a:avLst/>
            </a:prstGeom>
            <a:solidFill>
              <a:srgbClr val="F1FEA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r>
                <a:rPr b="1" dirty="0">
                  <a:solidFill>
                    <a:srgbClr val="CC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Sông Như Nguyệt(sông Cầu)</a:t>
              </a:r>
              <a:endParaRPr b="1" dirty="0">
                <a:solidFill>
                  <a:srgbClr val="CC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5"/>
          <p:cNvGrpSpPr/>
          <p:nvPr/>
        </p:nvGrpSpPr>
        <p:grpSpPr>
          <a:xfrm>
            <a:off x="182563" y="104775"/>
            <a:ext cx="8763000" cy="1868488"/>
            <a:chOff x="152400" y="-76200"/>
            <a:chExt cx="8763001" cy="1868507"/>
          </a:xfrm>
        </p:grpSpPr>
        <p:sp>
          <p:nvSpPr>
            <p:cNvPr id="26632" name="Text Box 3"/>
            <p:cNvSpPr txBox="1"/>
            <p:nvPr/>
          </p:nvSpPr>
          <p:spPr>
            <a:xfrm>
              <a:off x="1600200" y="-76200"/>
              <a:ext cx="6264276" cy="5835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sz="3200" b="1" dirty="0">
                  <a:solidFill>
                    <a:srgbClr val="92D050"/>
                  </a:solidFill>
                  <a:latin typeface="Times New Roman" panose="02020603050405020304" pitchFamily="18" charset="0"/>
                </a:rPr>
                <a:t>Thứ ba ngày </a:t>
              </a:r>
              <a:r>
                <a:rPr lang="en-US" sz="3200" b="1" dirty="0">
                  <a:solidFill>
                    <a:srgbClr val="92D050"/>
                  </a:solidFill>
                  <a:latin typeface="Times New Roman" panose="02020603050405020304" pitchFamily="18" charset="0"/>
                </a:rPr>
                <a:t>30</a:t>
              </a:r>
              <a:r>
                <a:rPr sz="3200" b="1" dirty="0">
                  <a:solidFill>
                    <a:srgbClr val="92D050"/>
                  </a:solidFill>
                  <a:latin typeface="Times New Roman" panose="02020603050405020304" pitchFamily="18" charset="0"/>
                </a:rPr>
                <a:t> tháng 11 năm 2021</a:t>
              </a:r>
            </a:p>
          </p:txBody>
        </p:sp>
        <p:sp>
          <p:nvSpPr>
            <p:cNvPr id="26633" name="Text Box 4"/>
            <p:cNvSpPr txBox="1"/>
            <p:nvPr/>
          </p:nvSpPr>
          <p:spPr>
            <a:xfrm>
              <a:off x="3429000" y="329625"/>
              <a:ext cx="1676400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sz="3200" b="1" dirty="0">
                  <a:solidFill>
                    <a:srgbClr val="0070C0"/>
                  </a:solidFill>
                  <a:latin typeface="Times New Roman" panose="02020603050405020304" pitchFamily="18" charset="0"/>
                </a:rPr>
                <a:t>Lịch sử:</a:t>
              </a:r>
            </a:p>
          </p:txBody>
        </p:sp>
        <p:sp>
          <p:nvSpPr>
            <p:cNvPr id="26634" name="Text Box 3"/>
            <p:cNvSpPr txBox="1"/>
            <p:nvPr/>
          </p:nvSpPr>
          <p:spPr>
            <a:xfrm>
              <a:off x="152400" y="838200"/>
              <a:ext cx="8763001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sz="28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Cuộc kháng chiến chống quân Tống xâm lược</a:t>
              </a:r>
            </a:p>
            <a:p>
              <a:pPr algn="ctr"/>
              <a:r>
                <a:rPr sz="28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lần thứ hai (1075-1077)</a:t>
              </a:r>
              <a:endParaRPr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26627" name="Text Box 6"/>
          <p:cNvSpPr txBox="1"/>
          <p:nvPr/>
        </p:nvSpPr>
        <p:spPr>
          <a:xfrm>
            <a:off x="152400" y="1752600"/>
            <a:ext cx="8932863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34950" algn="just">
              <a:spcBef>
                <a:spcPct val="50000"/>
              </a:spcBef>
            </a:pPr>
            <a:r>
              <a:rPr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Trận chiến trên sông Như Nguyệt.</a:t>
            </a:r>
            <a:endParaRPr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628" name="Rectangle 3"/>
          <p:cNvSpPr/>
          <p:nvPr/>
        </p:nvSpPr>
        <p:spPr>
          <a:xfrm>
            <a:off x="211138" y="2286000"/>
            <a:ext cx="8932862" cy="1077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Quân Tống kéo sang xâm lược nước ta v</a:t>
            </a:r>
            <a:r>
              <a:rPr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thời gian n</a:t>
            </a:r>
            <a:r>
              <a:rPr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o? Do ai chỉ huy ?</a:t>
            </a:r>
            <a:endParaRPr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ext Box 17"/>
          <p:cNvSpPr txBox="1"/>
          <p:nvPr/>
        </p:nvSpPr>
        <p:spPr>
          <a:xfrm>
            <a:off x="152400" y="3352800"/>
            <a:ext cx="8840788" cy="1077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Quân Tống kéo sang xâm lược nước ta v</a:t>
            </a:r>
            <a:r>
              <a:rPr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cuối năm 1076.Do tướng Quách Qùy chỉ huy</a:t>
            </a:r>
            <a:endParaRPr sz="32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xt Box 7"/>
          <p:cNvSpPr txBox="1"/>
          <p:nvPr/>
        </p:nvSpPr>
        <p:spPr>
          <a:xfrm>
            <a:off x="0" y="4267200"/>
            <a:ext cx="8721725" cy="1077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34950" algn="just">
              <a:spcBef>
                <a:spcPct val="50000"/>
              </a:spcBef>
            </a:pP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Lực lượng của quân Hán  như thế n</a:t>
            </a:r>
            <a:r>
              <a:rPr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o? Do ai chỉ huy?</a:t>
            </a:r>
            <a:endParaRPr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Text Box 8"/>
          <p:cNvSpPr txBox="1"/>
          <p:nvPr/>
        </p:nvSpPr>
        <p:spPr>
          <a:xfrm>
            <a:off x="76200" y="5211763"/>
            <a:ext cx="9002713" cy="1570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34950" algn="just">
              <a:spcBef>
                <a:spcPct val="50000"/>
              </a:spcBef>
            </a:pPr>
            <a:r>
              <a:rPr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Nh</a:t>
            </a:r>
            <a:r>
              <a:rPr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Tống cho 10 vạn bộ binh, 1 vạn ngựa, 20 vạn dân phu dưới sự chỉ huy của tướng Quách Quỳ theo đường bộ ồ ạt kéo v</a:t>
            </a:r>
            <a:r>
              <a:rPr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nước ta.</a:t>
            </a: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bandoto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549275"/>
            <a:ext cx="8934450" cy="5491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5" descr="tran-dia-l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2541588"/>
            <a:ext cx="5027613" cy="1443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2" name="Text Box 6"/>
          <p:cNvSpPr txBox="1"/>
          <p:nvPr/>
        </p:nvSpPr>
        <p:spPr>
          <a:xfrm>
            <a:off x="1219200" y="6205538"/>
            <a:ext cx="7086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0" hangingPunct="0"/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Lược đồ trận chiến tại phòng tuyến sông Như Nguyệt</a:t>
            </a:r>
            <a:endParaRPr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Picture 7" descr="3muit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6988" y="3757613"/>
            <a:ext cx="1597025" cy="555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8" descr="3muit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3600" y="4211638"/>
            <a:ext cx="1400175" cy="498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9" descr="Tran-dia-To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9013" y="2103438"/>
            <a:ext cx="3165475" cy="8651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10" descr="muiten-d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8200" y="2497138"/>
            <a:ext cx="422275" cy="1335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11" descr="muiten-d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11662">
            <a:off x="5008563" y="3259138"/>
            <a:ext cx="2338387" cy="371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Picture 12" descr="muiten-d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622741">
            <a:off x="2717800" y="2820988"/>
            <a:ext cx="282575" cy="866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Picture 13" descr="muiten-nhat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9200" y="3335338"/>
            <a:ext cx="277813" cy="317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Picture 14" descr="Muiten-den-lien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-1746264">
            <a:off x="2413000" y="2649538"/>
            <a:ext cx="328613" cy="561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Picture 15" descr="Muiten-den-lien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825900">
            <a:off x="3073400" y="2212975"/>
            <a:ext cx="660400" cy="282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Picture 16" descr="Muiten-den-lien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44515">
            <a:off x="4211638" y="2506663"/>
            <a:ext cx="485775" cy="252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Picture 17" descr="muiten-dendut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22525" y="1130300"/>
            <a:ext cx="334963" cy="1209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Picture 18" descr="muiten-dendut"/>
          <p:cNvPicPr>
            <a:picLocks noChangeAspect="1"/>
          </p:cNvPicPr>
          <p:nvPr/>
        </p:nvPicPr>
        <p:blipFill>
          <a:blip r:embed="rId13"/>
          <a:srcRect l="-1389" b="38321"/>
          <a:stretch>
            <a:fillRect/>
          </a:stretch>
        </p:blipFill>
        <p:spPr>
          <a:xfrm rot="497503">
            <a:off x="4927600" y="1876425"/>
            <a:ext cx="430213" cy="938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icture 19" descr="Muiten-den-lien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-1746264">
            <a:off x="3937000" y="2687638"/>
            <a:ext cx="327025" cy="5603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Picture 20" descr="muiten-nhat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5588" y="3400425"/>
            <a:ext cx="277812" cy="317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Picture 21" descr="muiten-d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1638391">
            <a:off x="4521200" y="3532188"/>
            <a:ext cx="219075" cy="609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Nen hoa van"/>
          <p:cNvPicPr>
            <a:picLocks noChangeAspect="1"/>
          </p:cNvPicPr>
          <p:nvPr/>
        </p:nvPicPr>
        <p:blipFill>
          <a:blip r:embed="rId2">
            <a:lum bright="17999" contrast="6000"/>
          </a:blip>
          <a:stretch>
            <a:fillRect/>
          </a:stretch>
        </p:blipFill>
        <p:spPr>
          <a:xfrm>
            <a:off x="0" y="-793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 Box 18"/>
          <p:cNvSpPr txBox="1">
            <a:spLocks noChangeArrowheads="1"/>
          </p:cNvSpPr>
          <p:nvPr/>
        </p:nvSpPr>
        <p:spPr bwMode="auto">
          <a:xfrm>
            <a:off x="1589088" y="3735388"/>
            <a:ext cx="5862638" cy="28622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1" eaLnBrk="1" hangingPunct="1">
              <a:lnSpc>
                <a:spcPct val="150000"/>
              </a:lnSpc>
              <a:buNone/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Sông núi nước Nam</a:t>
            </a:r>
          </a:p>
          <a:p>
            <a:pPr lvl="1" eaLnBrk="1" hangingPunct="1">
              <a:lnSpc>
                <a:spcPct val="150000"/>
              </a:lnSpc>
              <a:buNone/>
            </a:pPr>
            <a:r>
              <a:rPr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Sông núi nước Nam vua Nam ở,</a:t>
            </a:r>
          </a:p>
          <a:p>
            <a:pPr lvl="1" eaLnBrk="1" hangingPunct="1">
              <a:lnSpc>
                <a:spcPct val="150000"/>
              </a:lnSpc>
              <a:buNone/>
            </a:pPr>
            <a:r>
              <a:rPr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 r</a:t>
            </a:r>
            <a:r>
              <a:rPr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 định phận tại sách Trời.</a:t>
            </a:r>
          </a:p>
          <a:p>
            <a:pPr lvl="1" eaLnBrk="1" hangingPunct="1">
              <a:lnSpc>
                <a:spcPct val="150000"/>
              </a:lnSpc>
              <a:buNone/>
            </a:pPr>
            <a:r>
              <a:rPr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Cớ sao lũ giặc sang xâm phạm,</a:t>
            </a:r>
          </a:p>
          <a:p>
            <a:pPr lvl="1" eaLnBrk="1" hangingPunct="1">
              <a:lnSpc>
                <a:spcPct val="150000"/>
              </a:lnSpc>
              <a:buNone/>
            </a:pPr>
            <a:r>
              <a:rPr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 bay sẽ bị đánh tơi bời.</a:t>
            </a:r>
            <a:endParaRPr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1547813" y="260350"/>
            <a:ext cx="5903913" cy="304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2" eaLnBrk="1" hangingPunct="1">
              <a:lnSpc>
                <a:spcPct val="150000"/>
              </a:lnSpc>
              <a:buNone/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Nam quốc sơn h</a:t>
            </a: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endParaRPr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eaLnBrk="1" hangingPunct="1">
              <a:lnSpc>
                <a:spcPct val="150000"/>
              </a:lnSpc>
              <a:buNone/>
            </a:pPr>
            <a:r>
              <a:rPr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 quốc sơn h</a:t>
            </a:r>
            <a:r>
              <a:rPr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 đế cư,</a:t>
            </a:r>
          </a:p>
          <a:p>
            <a:pPr lvl="2" eaLnBrk="1" hangingPunct="1">
              <a:lnSpc>
                <a:spcPct val="150000"/>
              </a:lnSpc>
              <a:buNone/>
            </a:pPr>
            <a:r>
              <a:rPr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Tiệt nhiên định phận tại Thiên thư.</a:t>
            </a:r>
          </a:p>
          <a:p>
            <a:pPr lvl="2" eaLnBrk="1" hangingPunct="1">
              <a:lnSpc>
                <a:spcPct val="150000"/>
              </a:lnSpc>
              <a:buNone/>
            </a:pPr>
            <a:r>
              <a:rPr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 h</a:t>
            </a:r>
            <a:r>
              <a:rPr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nghịch lỗ lai xâm phạm,</a:t>
            </a:r>
          </a:p>
          <a:p>
            <a:pPr lvl="2" eaLnBrk="1" hangingPunct="1">
              <a:lnSpc>
                <a:spcPct val="150000"/>
              </a:lnSpc>
              <a:buNone/>
            </a:pPr>
            <a:r>
              <a:rPr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 đẳng h</a:t>
            </a:r>
            <a:r>
              <a:rPr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 khan thủ bại hư.</a:t>
            </a:r>
          </a:p>
          <a:p>
            <a:pPr lvl="2" eaLnBrk="1" hangingPunct="1">
              <a:lnSpc>
                <a:spcPct val="150000"/>
              </a:lnSpc>
              <a:buNone/>
            </a:pPr>
            <a:endParaRPr sz="8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4808" y="3273365"/>
            <a:ext cx="184621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Dịch thơ: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3"/>
          <p:cNvGrpSpPr/>
          <p:nvPr/>
        </p:nvGrpSpPr>
        <p:grpSpPr>
          <a:xfrm>
            <a:off x="182563" y="104775"/>
            <a:ext cx="8763000" cy="1868488"/>
            <a:chOff x="152400" y="-76200"/>
            <a:chExt cx="8763001" cy="1868507"/>
          </a:xfrm>
        </p:grpSpPr>
        <p:sp>
          <p:nvSpPr>
            <p:cNvPr id="29704" name="Text Box 3"/>
            <p:cNvSpPr txBox="1"/>
            <p:nvPr/>
          </p:nvSpPr>
          <p:spPr>
            <a:xfrm>
              <a:off x="1600200" y="-76200"/>
              <a:ext cx="6264276" cy="5835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sz="3200" b="1" dirty="0">
                  <a:solidFill>
                    <a:srgbClr val="92D050"/>
                  </a:solidFill>
                  <a:latin typeface="Times New Roman" panose="02020603050405020304" pitchFamily="18" charset="0"/>
                </a:rPr>
                <a:t>Thứ </a:t>
              </a:r>
              <a:r>
                <a:rPr lang="en-US" sz="3200" b="1" dirty="0">
                  <a:solidFill>
                    <a:srgbClr val="92D050"/>
                  </a:solidFill>
                  <a:latin typeface="Times New Roman" panose="02020603050405020304" pitchFamily="18" charset="0"/>
                </a:rPr>
                <a:t>ba</a:t>
              </a:r>
              <a:r>
                <a:rPr sz="3200" b="1" dirty="0">
                  <a:solidFill>
                    <a:srgbClr val="92D050"/>
                  </a:solidFill>
                  <a:latin typeface="Times New Roman" panose="02020603050405020304" pitchFamily="18" charset="0"/>
                </a:rPr>
                <a:t> ngày 30 tháng 11 năm 2020</a:t>
              </a:r>
            </a:p>
          </p:txBody>
        </p:sp>
        <p:sp>
          <p:nvSpPr>
            <p:cNvPr id="29705" name="Text Box 4"/>
            <p:cNvSpPr txBox="1"/>
            <p:nvPr/>
          </p:nvSpPr>
          <p:spPr>
            <a:xfrm>
              <a:off x="3429000" y="329625"/>
              <a:ext cx="1676400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sz="3200" b="1" dirty="0">
                  <a:solidFill>
                    <a:srgbClr val="0070C0"/>
                  </a:solidFill>
                  <a:latin typeface="Times New Roman" panose="02020603050405020304" pitchFamily="18" charset="0"/>
                </a:rPr>
                <a:t>Lịch sử:</a:t>
              </a:r>
            </a:p>
          </p:txBody>
        </p:sp>
        <p:sp>
          <p:nvSpPr>
            <p:cNvPr id="29706" name="Text Box 3"/>
            <p:cNvSpPr txBox="1"/>
            <p:nvPr/>
          </p:nvSpPr>
          <p:spPr>
            <a:xfrm>
              <a:off x="152400" y="838200"/>
              <a:ext cx="8763001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sz="28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Cuộc kháng chiến chống quân Tống xâm lược</a:t>
              </a:r>
            </a:p>
            <a:p>
              <a:pPr algn="ctr"/>
              <a:r>
                <a:rPr sz="28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lần thứ hai (1075-1077)</a:t>
              </a:r>
              <a:endParaRPr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9" name="Text Box 7"/>
          <p:cNvSpPr txBox="1"/>
          <p:nvPr/>
        </p:nvSpPr>
        <p:spPr>
          <a:xfrm>
            <a:off x="-19050" y="3125788"/>
            <a:ext cx="8932863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34950" algn="just">
              <a:spcBef>
                <a:spcPct val="50000"/>
              </a:spcBef>
            </a:pP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 hãy trình b</a:t>
            </a:r>
            <a:r>
              <a:rPr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kết quả của cuộc kháng chiến chống quân Tống xâm lược lần thứ hai.</a:t>
            </a:r>
            <a:endParaRPr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 Box 8"/>
          <p:cNvSpPr txBox="1"/>
          <p:nvPr/>
        </p:nvSpPr>
        <p:spPr>
          <a:xfrm>
            <a:off x="-44450" y="3146425"/>
            <a:ext cx="9448800" cy="1127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34950" algn="just">
              <a:spcBef>
                <a:spcPct val="10000"/>
              </a:spcBef>
            </a:pPr>
            <a:r>
              <a:rPr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Quân Tống chết quá nửa v</a:t>
            </a:r>
            <a:r>
              <a:rPr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phải rút về nước.</a:t>
            </a:r>
          </a:p>
          <a:p>
            <a:pPr indent="234950" algn="just">
              <a:spcBef>
                <a:spcPct val="10000"/>
              </a:spcBef>
            </a:pPr>
            <a:r>
              <a:rPr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Nền độc lập của nước Đại Việt được giữ vững.</a:t>
            </a:r>
            <a:endParaRPr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 Box 9"/>
          <p:cNvSpPr txBox="1"/>
          <p:nvPr/>
        </p:nvSpPr>
        <p:spPr>
          <a:xfrm>
            <a:off x="-168275" y="4360863"/>
            <a:ext cx="8932863" cy="1570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34950" algn="just">
              <a:spcBef>
                <a:spcPct val="50000"/>
              </a:spcBef>
            </a:pP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Dưới thời Lý, nhờ đâu nhân dân ta bảo vệ được nền độc lập của đất nước trước sự xâm lược của nh</a:t>
            </a:r>
            <a:r>
              <a:rPr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Tống ?</a:t>
            </a:r>
            <a:endParaRPr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ext Box 12"/>
          <p:cNvSpPr txBox="1"/>
          <p:nvPr/>
        </p:nvSpPr>
        <p:spPr>
          <a:xfrm>
            <a:off x="49213" y="4383088"/>
            <a:ext cx="8796337" cy="2062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34950" algn="just">
              <a:spcBef>
                <a:spcPct val="10000"/>
              </a:spcBef>
            </a:pPr>
            <a:r>
              <a:rPr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Dưới thời Lý, bằng trí thông minh v</a:t>
            </a:r>
            <a:r>
              <a:rPr sz="3200" b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lòng dũng cảm nhân dân ta dưới sự chỉ huy của Lý Thường Kiệt, đã bảo vệ được nền độc lập của đất nước trước sự xâm lược của nh</a:t>
            </a:r>
            <a:r>
              <a:rPr sz="3200" b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Tống.</a:t>
            </a:r>
            <a:endParaRPr sz="3200" b="1" dirty="0">
              <a:solidFill>
                <a:srgbClr val="0000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9703" name="Text Box 6"/>
          <p:cNvSpPr txBox="1"/>
          <p:nvPr/>
        </p:nvSpPr>
        <p:spPr>
          <a:xfrm>
            <a:off x="98425" y="1990725"/>
            <a:ext cx="8932863" cy="1077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34950" algn="just">
              <a:spcBef>
                <a:spcPct val="50000"/>
              </a:spcBef>
            </a:pPr>
            <a:r>
              <a:rPr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Kết quả của cuộc kháng chiến v</a:t>
            </a:r>
            <a:r>
              <a:rPr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nguyên nhân thắng lợi.</a:t>
            </a:r>
            <a:endParaRPr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1" grpId="0"/>
      <p:bldP spid="11" grpId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/>
          <p:nvPr/>
        </p:nvGrpSpPr>
        <p:grpSpPr>
          <a:xfrm>
            <a:off x="0" y="695325"/>
            <a:ext cx="9324975" cy="6162675"/>
            <a:chOff x="144" y="736"/>
            <a:chExt cx="5616" cy="3498"/>
          </a:xfrm>
        </p:grpSpPr>
        <p:pic>
          <p:nvPicPr>
            <p:cNvPr id="30728" name="Picture 15" descr="ltk"/>
            <p:cNvPicPr>
              <a:picLocks noChangeAspect="1"/>
            </p:cNvPicPr>
            <p:nvPr/>
          </p:nvPicPr>
          <p:blipFill>
            <a:blip r:embed="rId2"/>
            <a:srcRect t="19469" r="-1480" b="3590"/>
            <a:stretch>
              <a:fillRect/>
            </a:stretch>
          </p:blipFill>
          <p:spPr>
            <a:xfrm>
              <a:off x="144" y="736"/>
              <a:ext cx="5616" cy="349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29" name="Text Box 16"/>
            <p:cNvSpPr txBox="1"/>
            <p:nvPr/>
          </p:nvSpPr>
          <p:spPr>
            <a:xfrm>
              <a:off x="176" y="3960"/>
              <a:ext cx="1392" cy="228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b="1" dirty="0">
                  <a:latin typeface="Arial" panose="020B0604020202020204" pitchFamily="34" charset="0"/>
                </a:rPr>
                <a:t>Đền Thôn Lộ Bao</a:t>
              </a:r>
            </a:p>
          </p:txBody>
        </p:sp>
      </p:grpSp>
      <p:grpSp>
        <p:nvGrpSpPr>
          <p:cNvPr id="3" name="Group 8"/>
          <p:cNvGrpSpPr/>
          <p:nvPr/>
        </p:nvGrpSpPr>
        <p:grpSpPr>
          <a:xfrm>
            <a:off x="0" y="692150"/>
            <a:ext cx="9180513" cy="6165850"/>
            <a:chOff x="144" y="672"/>
            <a:chExt cx="5472" cy="3559"/>
          </a:xfrm>
        </p:grpSpPr>
        <p:pic>
          <p:nvPicPr>
            <p:cNvPr id="30726" name="Picture 9" descr="3398139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" y="672"/>
              <a:ext cx="5472" cy="355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27" name="Text Box 10"/>
            <p:cNvSpPr txBox="1"/>
            <p:nvPr/>
          </p:nvSpPr>
          <p:spPr>
            <a:xfrm>
              <a:off x="3992" y="3960"/>
              <a:ext cx="1584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b="1" dirty="0">
                  <a:latin typeface="Arial" panose="020B0604020202020204" pitchFamily="34" charset="0"/>
                </a:rPr>
                <a:t>Đền Cơ Xá Linh Từ</a:t>
              </a:r>
            </a:p>
          </p:txBody>
        </p:sp>
      </p:grpSp>
      <p:pic>
        <p:nvPicPr>
          <p:cNvPr id="20" name="Picture 17" descr="201005031254583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5" y="620713"/>
            <a:ext cx="9115425" cy="6165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Rectangle 20"/>
          <p:cNvSpPr/>
          <p:nvPr/>
        </p:nvSpPr>
        <p:spPr>
          <a:xfrm>
            <a:off x="2987824" y="-25643"/>
            <a:ext cx="337592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Lý Thường Kiệt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0012"/>
            <a:ext cx="9144000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4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5949950"/>
            <a:ext cx="9144000" cy="11509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1748" name="Group 13"/>
          <p:cNvGrpSpPr/>
          <p:nvPr/>
        </p:nvGrpSpPr>
        <p:grpSpPr>
          <a:xfrm>
            <a:off x="457200" y="762000"/>
            <a:ext cx="8229600" cy="1143000"/>
            <a:chOff x="457200" y="762000"/>
            <a:chExt cx="8229600" cy="1143000"/>
          </a:xfrm>
        </p:grpSpPr>
        <p:sp>
          <p:nvSpPr>
            <p:cNvPr id="6" name="Horizontal Scroll 5"/>
            <p:cNvSpPr/>
            <p:nvPr/>
          </p:nvSpPr>
          <p:spPr>
            <a:xfrm>
              <a:off x="457200" y="762000"/>
              <a:ext cx="8229600" cy="1143000"/>
            </a:xfrm>
            <a:prstGeom prst="horizontalScroll">
              <a:avLst/>
            </a:prstGeom>
            <a:solidFill>
              <a:srgbClr val="FF000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751" name="TextBox 9"/>
            <p:cNvSpPr txBox="1"/>
            <p:nvPr/>
          </p:nvSpPr>
          <p:spPr>
            <a:xfrm>
              <a:off x="990600" y="990600"/>
              <a:ext cx="7086600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sz="3600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Trò chơi: Giải mã Lịch sử qua câu đố</a:t>
              </a:r>
              <a:endParaRPr sz="36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3" name="Explosion 1 12"/>
          <p:cNvSpPr/>
          <p:nvPr/>
        </p:nvSpPr>
        <p:spPr>
          <a:xfrm>
            <a:off x="228600" y="1981200"/>
            <a:ext cx="8686800" cy="3429000"/>
          </a:xfrm>
          <a:prstGeom prst="irregularSeal1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cho xây tuyến sông Cầu</a:t>
            </a:r>
          </a:p>
          <a:p>
            <a:pPr lvl="0" algn="ctr" eaLnBrk="1" hangingPunct="1">
              <a:buNone/>
            </a:pPr>
            <a:r>
              <a:rPr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 thần đánh giặc nhiệm m</a:t>
            </a:r>
            <a:r>
              <a:rPr sz="32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ra sao ?</a:t>
            </a:r>
            <a:endParaRPr sz="3200" dirty="0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0012"/>
            <a:ext cx="9144000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1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5949950"/>
            <a:ext cx="9144000" cy="11509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2772" name="Group 13"/>
          <p:cNvGrpSpPr/>
          <p:nvPr/>
        </p:nvGrpSpPr>
        <p:grpSpPr>
          <a:xfrm>
            <a:off x="457200" y="762000"/>
            <a:ext cx="8229600" cy="1143000"/>
            <a:chOff x="457200" y="762000"/>
            <a:chExt cx="8229600" cy="1143000"/>
          </a:xfrm>
        </p:grpSpPr>
        <p:sp>
          <p:nvSpPr>
            <p:cNvPr id="6" name="Horizontal Scroll 5"/>
            <p:cNvSpPr/>
            <p:nvPr/>
          </p:nvSpPr>
          <p:spPr>
            <a:xfrm>
              <a:off x="457200" y="762000"/>
              <a:ext cx="8229600" cy="1143000"/>
            </a:xfrm>
            <a:prstGeom prst="horizontalScroll">
              <a:avLst/>
            </a:prstGeom>
            <a:solidFill>
              <a:srgbClr val="FF000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775" name="TextBox 9"/>
            <p:cNvSpPr txBox="1"/>
            <p:nvPr/>
          </p:nvSpPr>
          <p:spPr>
            <a:xfrm>
              <a:off x="990600" y="990600"/>
              <a:ext cx="7086600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sz="3600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Trò chơi: Giải mã Lịch sử qua câu đố</a:t>
              </a:r>
              <a:endParaRPr sz="36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1" name="Cloud Callout 10"/>
          <p:cNvSpPr/>
          <p:nvPr/>
        </p:nvSpPr>
        <p:spPr>
          <a:xfrm>
            <a:off x="0" y="2286000"/>
            <a:ext cx="9144000" cy="3200400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eaLnBrk="1" hangingPunct="1">
              <a:buNone/>
            </a:pPr>
            <a:r>
              <a:rPr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sz="31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Tống thua lần một chẳng chừa</a:t>
            </a:r>
          </a:p>
          <a:p>
            <a:pPr lvl="0" eaLnBrk="1" hangingPunct="1">
              <a:buNone/>
            </a:pPr>
            <a:r>
              <a:rPr sz="31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 hai quân Tống bị thua thế n</a:t>
            </a:r>
            <a:r>
              <a:rPr sz="31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1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?</a:t>
            </a:r>
          </a:p>
          <a:p>
            <a:pPr lvl="0" algn="ctr" eaLnBrk="1" hangingPunct="1">
              <a:buNone/>
            </a:pPr>
            <a:endParaRPr sz="3600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7"/>
          <p:cNvSpPr txBox="1"/>
          <p:nvPr/>
        </p:nvSpPr>
        <p:spPr>
          <a:xfrm>
            <a:off x="496682" y="3199791"/>
            <a:ext cx="8460281" cy="175323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altLang="zh-CN" sz="3600" b="1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Các em xem lại nội dung bài học và trả lời các câu hỏi trong SGK.</a:t>
            </a:r>
            <a:endParaRPr lang="vi-VN" altLang="zh-CN" sz="3600" b="1" dirty="0">
              <a:ln w="0"/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vi-VN" altLang="zh-CN" sz="3600" b="1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3600" b="1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Chuẩn bị bài: </a:t>
            </a:r>
            <a:r>
              <a:rPr lang="en-US" altLang="vi-VN" sz="3600" b="1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Nhà Trần thành lập.</a:t>
            </a:r>
          </a:p>
        </p:txBody>
      </p:sp>
      <p:pic>
        <p:nvPicPr>
          <p:cNvPr id="3" name="Picture 2" descr="A picture containing text, indoor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204" y="857250"/>
            <a:ext cx="2873141" cy="24813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45644" y="1926966"/>
            <a:ext cx="503439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altLang="zh-CN" sz="3600" b="1" dirty="0">
                <a:ln w="0"/>
                <a:solidFill>
                  <a:srgbClr val="FF00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DẶN DÒ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25291"/>
            <a:ext cx="9144000" cy="1075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5" y="0"/>
            <a:ext cx="9145588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795" name="TextBox 4"/>
          <p:cNvSpPr txBox="1"/>
          <p:nvPr/>
        </p:nvSpPr>
        <p:spPr>
          <a:xfrm>
            <a:off x="1835150" y="990600"/>
            <a:ext cx="8424863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GB" altLang="x-none" sz="6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 học kết thúc</a:t>
            </a:r>
            <a:endParaRPr lang="en-GB" altLang="x-none" sz="6000" dirty="0">
              <a:solidFill>
                <a:srgbClr val="0099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2301" y="2492514"/>
            <a:ext cx="7354899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all" spc="0" normalizeH="0" baseline="0" noProof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Cô chào các em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all" spc="0" normalizeH="0" baseline="0" noProof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Chúc các em chăm ngoan, học giỏi</a:t>
            </a:r>
            <a:endParaRPr kumimoji="0" lang="en-US" sz="2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1108</Words>
  <Application>Microsoft Office PowerPoint</Application>
  <PresentationFormat>On-screen Show (4:3)</PresentationFormat>
  <Paragraphs>111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.VnTime</vt:lpstr>
      <vt:lpstr>Arial</vt:lpstr>
      <vt:lpstr>Calibri</vt:lpstr>
      <vt:lpstr>Franklin Gothic Book</vt:lpstr>
      <vt:lpstr>Franklin Gothic Medium</vt:lpstr>
      <vt:lpstr>Times New Roman</vt:lpstr>
      <vt:lpstr>Wingdings</vt:lpstr>
      <vt:lpstr>Wingdings 2</vt:lpstr>
      <vt:lpstr>Trek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Lài Lê</cp:lastModifiedBy>
  <cp:revision>58</cp:revision>
  <dcterms:created xsi:type="dcterms:W3CDTF">2017-04-27T13:40:00Z</dcterms:created>
  <dcterms:modified xsi:type="dcterms:W3CDTF">2021-12-05T07:04:32Z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052AC2CC10A6426AB7C9DB37F64F6164</vt:lpwstr>
  </property>
  <property fmtid="{D5CDD505-2E9C-101B-9397-08002B2CF9AE}" pid="3" name="KSOProductBuildVer">
    <vt:lpwstr>1033-11.2.0.10382</vt:lpwstr>
  </property>
</Properties>
</file>