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4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7236D-C680-4349-9A96-AEA01B6A4E8F}" type="datetimeFigureOut">
              <a:rPr lang="vi-VN" smtClean="0"/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5828D-F580-42DE-B77E-860980F07F32}" type="slidenum">
              <a:rPr lang="vi-VN" smtClean="0"/>
            </a:fld>
            <a:endParaRPr lang="vi-V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3473" y="207034"/>
            <a:ext cx="7832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ĐỘNG TÁC PHỐI HỢP ĐỘNG TÁC NHẢY ĐỘNG TÁC ĐIỀU HOÀ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3683" y="258792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BÀI 24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9900" y="720725"/>
            <a:ext cx="11592560" cy="532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/>
              <a:t>I. Mục tiêu bài học</a:t>
            </a:r>
            <a:endParaRPr lang="vi-VN" sz="2000" dirty="0"/>
          </a:p>
          <a:p>
            <a:r>
              <a:rPr lang="vi-VN" sz="2000" b="1" dirty="0"/>
              <a:t>1.Về phẩm chất: </a:t>
            </a:r>
            <a:r>
              <a:rPr lang="vi-VN" sz="2000" dirty="0"/>
              <a:t>Bài học góp phần bồi dưỡng cho học sinh các phẩm chất cụ thể:</a:t>
            </a:r>
            <a:endParaRPr lang="vi-VN" sz="2000" dirty="0"/>
          </a:p>
          <a:p>
            <a:r>
              <a:rPr lang="vi-VN" sz="2000" dirty="0"/>
              <a:t>- Đoàn kết, nghiêm túc, tích cực trong tập luyện và hoạt động tập thể.</a:t>
            </a:r>
            <a:endParaRPr lang="vi-VN" sz="2000" dirty="0"/>
          </a:p>
          <a:p>
            <a:r>
              <a:rPr lang="vi-VN" sz="2000" dirty="0"/>
              <a:t>- Tích cực tham gia các trò chơi vận động, có trách nhiệm trong khi chơi trò chơi và hình thành thói quen tập luyện TDTT.</a:t>
            </a:r>
            <a:endParaRPr lang="vi-VN" sz="2000" dirty="0"/>
          </a:p>
          <a:p>
            <a:r>
              <a:rPr lang="vi-VN" sz="2000" b="1" dirty="0"/>
              <a:t>2. Về năng lực</a:t>
            </a:r>
            <a:r>
              <a:rPr lang="vi-VN" sz="2000" dirty="0"/>
              <a:t>: </a:t>
            </a:r>
            <a:endParaRPr lang="vi-VN" sz="2000" dirty="0"/>
          </a:p>
          <a:p>
            <a:r>
              <a:rPr lang="vi-VN" sz="2000" b="1" dirty="0"/>
              <a:t>2.1. Năng lực chung:</a:t>
            </a:r>
            <a:endParaRPr lang="vi-VN" sz="2000" dirty="0"/>
          </a:p>
          <a:p>
            <a:r>
              <a:rPr lang="vi-VN" sz="2000" dirty="0"/>
              <a:t>- Tự chủ và tự học: Tự xem trước cách thực hiện động tác phối hợp; động tác nhảy và động tác điều hòa trong sách giáo khoa và quan sát động tác mẫu của giáo viên. </a:t>
            </a:r>
            <a:endParaRPr lang="vi-VN" sz="2000" dirty="0"/>
          </a:p>
          <a:p>
            <a:r>
              <a:rPr lang="vi-VN" sz="2000" dirty="0"/>
              <a:t>- Giao tiếp và hợp tác: Biết phân công, hợp tác trong nhóm để thực hiện các động tác và trò chơi.</a:t>
            </a:r>
            <a:endParaRPr lang="vi-VN" sz="2000" dirty="0"/>
          </a:p>
          <a:p>
            <a:r>
              <a:rPr lang="vi-VN" sz="2000" b="1" dirty="0"/>
              <a:t>2.2. Năng lực đặc thù:</a:t>
            </a:r>
            <a:endParaRPr lang="vi-VN" sz="2000" dirty="0"/>
          </a:p>
          <a:p>
            <a:r>
              <a:rPr lang="vi-VN" sz="2000" dirty="0"/>
              <a:t>- NL chăm sóc SK:  Biết thực hiện vệ sinh sân tập, thực hiện vệ sinh cá nhân để đảm bảo an toàn trong tập luyện.</a:t>
            </a:r>
            <a:endParaRPr lang="vi-VN" sz="2000" dirty="0"/>
          </a:p>
          <a:p>
            <a:r>
              <a:rPr lang="vi-VN" sz="2000" dirty="0"/>
              <a:t>- NL vận động cơ bản: Thực hiện được động tác chân; động tác phối hợp; động tác nhảy và động tác điều hòa của bài thể dục.</a:t>
            </a:r>
            <a:endParaRPr lang="vi-VN" sz="2000" dirty="0"/>
          </a:p>
          <a:p>
            <a:r>
              <a:rPr lang="vi-VN" sz="2000" dirty="0"/>
              <a:t>Biết quan sát tranh, tự khám phá bài và quan sát động tác làm mẫu của giáo viên để tập luyện. Thực hiện được động tác phối hợp; động tác nhảy và động tác điều hòa.</a:t>
            </a:r>
            <a:endParaRPr lang="vi-V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ext Box 5"/>
          <p:cNvSpPr txBox="1"/>
          <p:nvPr/>
        </p:nvSpPr>
        <p:spPr>
          <a:xfrm>
            <a:off x="1268730" y="578485"/>
            <a:ext cx="85039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/>
              <a:t>II. Địa điểm – phương tiện </a:t>
            </a:r>
            <a:endParaRPr lang="en-US" sz="2400"/>
          </a:p>
          <a:p>
            <a:r>
              <a:rPr lang="en-US" sz="2000"/>
              <a:t>- Địa điểm: Ở  nhà </a:t>
            </a:r>
            <a:endParaRPr lang="en-US" sz="2000"/>
          </a:p>
          <a:p>
            <a:r>
              <a:rPr lang="en-US" sz="2000"/>
              <a:t>- Phương tiện: </a:t>
            </a:r>
            <a:endParaRPr lang="en-US" sz="2000"/>
          </a:p>
          <a:p>
            <a:r>
              <a:rPr lang="en-US" sz="2000"/>
              <a:t>+ Giáo viên chuẩn bị:  Loptop,hình ảnh ,video,chiếu Side. </a:t>
            </a:r>
            <a:endParaRPr lang="en-US" sz="2000"/>
          </a:p>
          <a:p>
            <a:r>
              <a:rPr lang="en-US" sz="2000"/>
              <a:t>+ Học sinh chuẩn bị: Loptop hoặc điện thoại.</a:t>
            </a:r>
            <a:endParaRPr lang="en-US" sz="2000"/>
          </a:p>
          <a:p>
            <a:r>
              <a:rPr lang="en-US"/>
              <a:t> </a:t>
            </a:r>
            <a:r>
              <a:rPr lang="en-US" sz="2400"/>
              <a:t>III. Phương pháp và hình thức tổ chức dạy học</a:t>
            </a:r>
            <a:endParaRPr lang="en-US" sz="2400"/>
          </a:p>
          <a:p>
            <a:r>
              <a:rPr lang="en-US" sz="2000"/>
              <a:t>- Phương pháp dạy học chính: Dạy trực tuyến,</a:t>
            </a:r>
            <a:r>
              <a:rPr lang="en-US" sz="2000">
                <a:sym typeface="+mn-ea"/>
              </a:rPr>
              <a:t>Loptop,hình ảnh ,video,chiếu Side. </a:t>
            </a:r>
            <a:r>
              <a:rPr lang="en-US" sz="2000"/>
              <a:t> </a:t>
            </a:r>
            <a:endParaRPr lang="en-US" sz="2000"/>
          </a:p>
          <a:p>
            <a:r>
              <a:rPr lang="en-US" sz="2000"/>
              <a:t>- Hình thức dạy học chính: Tập luyện cặp đôi và cá nhân.</a:t>
            </a:r>
            <a:endParaRPr 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io-Bài khởi động trước khi học thể chất.-(480p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096220" y="1398889"/>
            <a:ext cx="8660920" cy="48682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24091" y="526210"/>
            <a:ext cx="2294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KHỞI ĐỘNG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95623" y="112143"/>
            <a:ext cx="427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ÔN LẠI CÁC ĐỘNG TÁC ĐÃ HỌC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026" y="743085"/>
            <a:ext cx="10636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Mời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các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sách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giáo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khoa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lớp</a:t>
            </a:r>
            <a:r>
              <a:rPr lang="en-US" sz="2800" b="1" dirty="0" smtClean="0"/>
              <a:t> 2 </a:t>
            </a:r>
            <a:r>
              <a:rPr lang="en-US" sz="2800" b="1" dirty="0" err="1" smtClean="0"/>
              <a:t>kết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nối</a:t>
            </a:r>
            <a:r>
              <a:rPr lang="en-US" sz="2800" b="1" dirty="0" smtClean="0"/>
              <a:t> tri </a:t>
            </a:r>
            <a:r>
              <a:rPr lang="en-US" sz="2800" b="1" dirty="0" err="1" smtClean="0"/>
              <a:t>thức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với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cuộc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sống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64564" y="1811547"/>
            <a:ext cx="3286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ĐỘNG TÁC : VƯƠN THỞ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4565" y="2180879"/>
            <a:ext cx="227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ĐỘNG TÁC TAY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4565" y="2550211"/>
            <a:ext cx="2389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ĐỘNG TÁC CHÂN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4565" y="2919543"/>
            <a:ext cx="2389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ĐỘNG TÁC LƯỜN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64565" y="3288875"/>
            <a:ext cx="2389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</a:rPr>
              <a:t>ĐỘNG TÁC BỤNG</a:t>
            </a:r>
            <a:endParaRPr lang="en-US" sz="2400" b="1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4565" y="3658207"/>
            <a:ext cx="3053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ĐỘNG TAC PHỐI HỢP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2860" y="517585"/>
            <a:ext cx="875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HỌC MỚI ĐỘNG TÁC ĐIỀU HOÀ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22" y="1092563"/>
            <a:ext cx="10058400" cy="5657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399" y="517585"/>
            <a:ext cx="6383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(MỜI CÁC EM XEM TRANH  HOẶC SÁCH THỂ DỤC TRANG 33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28204" y="319178"/>
            <a:ext cx="7151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GIÁO VIÊN LÀM MẪU PHÂN TÍCH ĐỘNG TÁC</a:t>
            </a:r>
            <a:endParaRPr lang="en-US" sz="2400" dirty="0"/>
          </a:p>
        </p:txBody>
      </p:sp>
      <p:pic>
        <p:nvPicPr>
          <p:cNvPr id="6" name="Thể dục lớp 2_ động tác 8 - Điều Hò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25902" y="892834"/>
            <a:ext cx="9753600" cy="548640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6611" y="0"/>
            <a:ext cx="5555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TRÒ CHƠI MÈO ĐUỔI CHUỘT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08" y="1133745"/>
            <a:ext cx="10025912" cy="45905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động tác thả lỏng (2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623185" y="562610"/>
            <a:ext cx="7291070" cy="6118860"/>
          </a:xfrm>
          <a:prstGeom prst="rect">
            <a:avLst/>
          </a:prstGeom>
          <a:ln>
            <a:noFill/>
          </a:ln>
          <a:effectLst>
            <a:glow rad="228600">
              <a:srgbClr val="FFFFFF">
                <a:alpha val="40000"/>
              </a:srgbClr>
            </a:glow>
          </a:effectLst>
          <a:scene3d>
            <a:camera prst="orthographicFront"/>
            <a:lightRig rig="threePt" dir="t">
              <a:rot lat="0" lon="0" rev="2100000"/>
            </a:lightRig>
          </a:scene3d>
          <a:sp3d>
            <a:bevelT w="152400" h="101600" prst="slope"/>
          </a:sp3d>
        </p:spPr>
      </p:pic>
      <p:sp>
        <p:nvSpPr>
          <p:cNvPr id="5" name="TextBox 4"/>
          <p:cNvSpPr txBox="1"/>
          <p:nvPr/>
        </p:nvSpPr>
        <p:spPr>
          <a:xfrm>
            <a:off x="5270740" y="250166"/>
            <a:ext cx="2096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THẢ LÕNG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1731</Words>
  <Application>WPS Presentation</Application>
  <PresentationFormat>Widescreen</PresentationFormat>
  <Paragraphs>54</Paragraphs>
  <Slides>8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ACER</dc:creator>
  <cp:lastModifiedBy>ACER</cp:lastModifiedBy>
  <cp:revision>24</cp:revision>
  <dcterms:created xsi:type="dcterms:W3CDTF">2021-12-03T03:17:00Z</dcterms:created>
  <dcterms:modified xsi:type="dcterms:W3CDTF">2021-12-04T10:25:04Z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9DB56AC64B8E4E7B87618D07C27FA66E</vt:lpwstr>
  </property>
  <property fmtid="{D5CDD505-2E9C-101B-9397-08002B2CF9AE}" pid="3" name="KSOProductBuildVer">
    <vt:lpwstr>1033-11.2.0.10382</vt:lpwstr>
  </property>
</Properties>
</file>